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handoutMasterIdLst>
    <p:handoutMasterId r:id="rId57"/>
  </p:handoutMasterIdLst>
  <p:sldIdLst>
    <p:sldId id="256" r:id="rId2"/>
    <p:sldId id="257" r:id="rId3"/>
    <p:sldId id="382" r:id="rId4"/>
    <p:sldId id="310" r:id="rId5"/>
    <p:sldId id="420" r:id="rId6"/>
    <p:sldId id="311" r:id="rId7"/>
    <p:sldId id="284" r:id="rId8"/>
    <p:sldId id="312" r:id="rId9"/>
    <p:sldId id="313" r:id="rId10"/>
    <p:sldId id="263" r:id="rId11"/>
    <p:sldId id="264" r:id="rId12"/>
    <p:sldId id="465" r:id="rId13"/>
    <p:sldId id="265" r:id="rId14"/>
    <p:sldId id="421" r:id="rId15"/>
    <p:sldId id="266" r:id="rId16"/>
    <p:sldId id="267" r:id="rId17"/>
    <p:sldId id="268" r:id="rId18"/>
    <p:sldId id="259" r:id="rId19"/>
    <p:sldId id="270" r:id="rId20"/>
    <p:sldId id="271" r:id="rId21"/>
    <p:sldId id="272" r:id="rId22"/>
    <p:sldId id="273" r:id="rId23"/>
    <p:sldId id="274" r:id="rId24"/>
    <p:sldId id="275" r:id="rId25"/>
    <p:sldId id="276" r:id="rId26"/>
    <p:sldId id="348" r:id="rId27"/>
    <p:sldId id="365" r:id="rId28"/>
    <p:sldId id="283" r:id="rId29"/>
    <p:sldId id="503" r:id="rId30"/>
    <p:sldId id="504" r:id="rId31"/>
    <p:sldId id="278" r:id="rId32"/>
    <p:sldId id="279" r:id="rId33"/>
    <p:sldId id="280" r:id="rId34"/>
    <p:sldId id="281" r:id="rId35"/>
    <p:sldId id="282" r:id="rId36"/>
    <p:sldId id="285" r:id="rId37"/>
    <p:sldId id="314" r:id="rId38"/>
    <p:sldId id="315" r:id="rId39"/>
    <p:sldId id="316" r:id="rId40"/>
    <p:sldId id="317" r:id="rId41"/>
    <p:sldId id="343" r:id="rId42"/>
    <p:sldId id="344" r:id="rId43"/>
    <p:sldId id="277" r:id="rId44"/>
    <p:sldId id="308" r:id="rId45"/>
    <p:sldId id="460" r:id="rId46"/>
    <p:sldId id="309" r:id="rId47"/>
    <p:sldId id="422" r:id="rId48"/>
    <p:sldId id="459" r:id="rId49"/>
    <p:sldId id="501" r:id="rId50"/>
    <p:sldId id="505" r:id="rId51"/>
    <p:sldId id="506" r:id="rId52"/>
    <p:sldId id="508" r:id="rId53"/>
    <p:sldId id="509" r:id="rId54"/>
    <p:sldId id="464"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958098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29163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p>
          <a:p>
            <a:r>
              <a:rPr lang="x-none" altLang="en-US"/>
              <a:t>make.conf - custom settings for Portage, Key variables defined in /etc/make.conf</a:t>
            </a:r>
          </a:p>
          <a:p>
            <a:r>
              <a:rPr lang="en-US" altLang="zh-CN"/>
              <a:t>DISTDIR变量定义了Portage将会把下载的源码存放到哪个路径。默认值是/usr/portage/distfiles</a:t>
            </a:r>
            <a:r>
              <a:rPr lang="x-none" altLang="en-US"/>
              <a:t>.</a:t>
            </a:r>
          </a:p>
          <a:p>
            <a:r>
              <a:rPr lang="x-none" altLang="en-US"/>
              <a:t>Portage files Reference: https://wiki.gentoo.org/wiki/Handbook:AMD64/Portage/Files</a:t>
            </a:r>
          </a:p>
          <a:p>
            <a:endParaRPr lang="x-none" altLang="en-US"/>
          </a:p>
        </p:txBody>
      </p:sp>
    </p:spTree>
    <p:extLst>
      <p:ext uri="{BB962C8B-B14F-4D97-AF65-F5344CB8AC3E}">
        <p14:creationId xmlns:p14="http://schemas.microsoft.com/office/powerpoint/2010/main" val="7187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p>
          <a:p>
            <a:r>
              <a:rPr lang="en-US" altLang="zh-CN"/>
              <a:t>Ex.</a:t>
            </a:r>
          </a:p>
          <a:p>
            <a:r>
              <a:rPr lang="en-US" altLang="zh-CN"/>
              <a:t>cros_workon --board=${BOARD} --all list</a:t>
            </a:r>
          </a:p>
          <a:p>
            <a:r>
              <a:rPr lang="en-US" altLang="zh-CN"/>
              <a:t>Will list all packages that comply to the standards as following:</a:t>
            </a:r>
          </a:p>
          <a:p>
            <a:pPr marL="171450" indent="-171450">
              <a:buFont typeface="Arial" charset="0"/>
              <a:buChar char="•"/>
            </a:pPr>
            <a:r>
              <a:rPr lang="en-US" altLang="zh-CN"/>
              <a:t>The ebuild for the package lives in the src/third_party/chromiumos-overlay or src/overlays/overlay-${BOARD} directories.</a:t>
            </a:r>
          </a:p>
          <a:p>
            <a:pPr marL="171450" indent="-171450">
              <a:buFont typeface="Arial" charset="0"/>
              <a:buChar char="•"/>
            </a:pPr>
            <a:r>
              <a:rPr lang="en-US" altLang="zh-CN"/>
              <a:t>There is an ebuild for the package that ends with 9999.ebuild.</a:t>
            </a:r>
          </a:p>
          <a:p>
            <a:pPr marL="171450" indent="-171450">
              <a:buFont typeface="Arial" charset="0"/>
              <a:buChar char="•"/>
            </a:pPr>
            <a:r>
              <a:rPr lang="en-US" altLang="zh-CN"/>
              <a:t>The ebuild inherits from the cros-workon class.</a:t>
            </a:r>
          </a:p>
          <a:p>
            <a:pPr marL="171450" indent="-171450">
              <a:buFont typeface="Arial" charset="0"/>
              <a:buChar char="•"/>
            </a:pPr>
            <a:r>
              <a:rPr lang="en-US" altLang="zh-CN"/>
              <a:t>The ebuild has a KEYWORDS in the ebuild containing this architecture name (like "x86").</a:t>
            </a:r>
          </a:p>
        </p:txBody>
      </p:sp>
    </p:spTree>
    <p:extLst>
      <p:ext uri="{BB962C8B-B14F-4D97-AF65-F5344CB8AC3E}">
        <p14:creationId xmlns:p14="http://schemas.microsoft.com/office/powerpoint/2010/main" val="3915419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p>
          <a:p>
            <a:r>
              <a:rPr lang="zh-CN" altLang="en-US" sz="1400">
                <a:solidFill>
                  <a:schemeClr val="tx1"/>
                </a:solidFill>
                <a:uFillTx/>
              </a:rPr>
              <a:t>This command:</a:t>
            </a: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p>
          <a:p>
            <a:pPr marL="171450" indent="-171450">
              <a:buFont typeface="Arial" charset="0"/>
              <a:buChar char="•"/>
            </a:pPr>
            <a:r>
              <a:rPr lang="zh-CN" altLang="en-US" sz="1400">
                <a:solidFill>
                  <a:schemeClr val="tx1"/>
                </a:solidFill>
                <a:uFillTx/>
              </a:rPr>
              <a:t>Indicates that you'd like to build from source every time.</a:t>
            </a: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p>
          <a:p>
            <a:pPr indent="0">
              <a:buFont typeface="Arial" charset="0"/>
              <a:buNone/>
            </a:pPr>
            <a:r>
              <a:rPr lang="en-US" altLang="zh-CN" sz="1400">
                <a:solidFill>
                  <a:schemeClr val="tx1"/>
                </a:solidFill>
                <a:uFillTx/>
              </a:rPr>
              <a:t>cros_workon --board=${BOARD} --all info | grep platform/ec</a:t>
            </a: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p>
          <a:p>
            <a:pPr marL="171450" indent="-171450">
              <a:buFont typeface="Arial" charset="0"/>
              <a:buChar char="•"/>
            </a:pPr>
            <a:r>
              <a:rPr lang="en-US" altLang="zh-CN" sz="1400">
                <a:solidFill>
                  <a:schemeClr val="tx1"/>
                </a:solidFill>
                <a:uFillTx/>
              </a:rPr>
              <a:t>The name of the ebuild is chromeos-base/ec-utils</a:t>
            </a:r>
          </a:p>
          <a:p>
            <a:pPr marL="171450" indent="-171450">
              <a:buFont typeface="Arial" charset="0"/>
              <a:buChar char="•"/>
            </a:pPr>
            <a:r>
              <a:rPr lang="en-US" altLang="zh-CN" sz="1400">
                <a:solidFill>
                  <a:schemeClr val="tx1"/>
                </a:solidFill>
                <a:uFillTx/>
              </a:rPr>
              <a:t>The path to the git repository on the server is chromiumos/platform/ec</a:t>
            </a:r>
          </a:p>
          <a:p>
            <a:pPr marL="171450" indent="-171450">
              <a:buFont typeface="Arial" charset="0"/>
              <a:buChar char="•"/>
            </a:pPr>
            <a:r>
              <a:rPr lang="en-US" altLang="zh-CN" sz="1400">
                <a:solidFill>
                  <a:schemeClr val="tx1"/>
                </a:solidFill>
                <a:uFillTx/>
              </a:rPr>
              <a:t>The path to the source code on your system is src/platform/ec</a:t>
            </a:r>
          </a:p>
          <a:p>
            <a:pPr indent="0">
              <a:buFont typeface="Arial" charset="0"/>
              <a:buNone/>
            </a:pPr>
            <a:r>
              <a:rPr lang="en-US" altLang="zh-CN" sz="1400">
                <a:solidFill>
                  <a:schemeClr val="tx1"/>
                </a:solidFill>
                <a:uFillTx/>
              </a:rPr>
              <a:t>equery-${BOARD} which ${PACKAGE_NAME}</a:t>
            </a:r>
          </a:p>
          <a:p>
            <a:pPr indent="0">
              <a:buFont typeface="Arial" charset="0"/>
              <a:buNone/>
            </a:pPr>
            <a:r>
              <a:rPr lang="en-US" altLang="zh-CN" sz="1400">
                <a:solidFill>
                  <a:schemeClr val="tx1"/>
                </a:solidFill>
                <a:uFillTx/>
              </a:rPr>
              <a:t>This command finds out which ebuild file used for this specified package. Ex. platform/ec.</a:t>
            </a:r>
          </a:p>
        </p:txBody>
      </p:sp>
    </p:spTree>
    <p:extLst>
      <p:ext uri="{BB962C8B-B14F-4D97-AF65-F5344CB8AC3E}">
        <p14:creationId xmlns:p14="http://schemas.microsoft.com/office/powerpoint/2010/main" val="2442829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p>
          <a:p>
            <a:r>
              <a:rPr lang="en-US"/>
              <a:t>build_packages 步驟完成之後，您就可以通過在 ~/trunk/src/scripts 目錄中執行該命令創建映像文件了：</a:t>
            </a:r>
          </a:p>
          <a:p>
            <a:endParaRPr lang="en-US"/>
          </a:p>
          <a:p>
            <a:r>
              <a:rPr lang="en-US"/>
              <a:t>./build_image --board=${BOARD} --withdev --noenable_rootfs_verification</a:t>
            </a:r>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862615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extLst>
      <p:ext uri="{BB962C8B-B14F-4D97-AF65-F5344CB8AC3E}">
        <p14:creationId xmlns:p14="http://schemas.microsoft.com/office/powerpoint/2010/main" val="237161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2506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009430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https://android.googlesource.com/platform/hardware/bsp/kernel/intel/+/edison-3.10/Documentation/gpio.txt</a:t>
            </a:r>
          </a:p>
        </p:txBody>
      </p:sp>
    </p:spTree>
    <p:extLst>
      <p:ext uri="{BB962C8B-B14F-4D97-AF65-F5344CB8AC3E}">
        <p14:creationId xmlns:p14="http://schemas.microsoft.com/office/powerpoint/2010/main" val="405649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extLst>
      <p:ext uri="{BB962C8B-B14F-4D97-AF65-F5344CB8AC3E}">
        <p14:creationId xmlns:p14="http://schemas.microsoft.com/office/powerpoint/2010/main" val="329817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03797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https://techsparx.com/chromebooks/crostini/crostini-getting-started.html</a:t>
            </a:r>
          </a:p>
          <a:p>
            <a:r>
              <a:rPr lang="en-US" altLang="zh-CN"/>
              <a:t>https://www.reddit.com/r/Crostini/</a:t>
            </a:r>
          </a:p>
          <a:p>
            <a:endParaRPr lang="en-US" altLang="zh-CN"/>
          </a:p>
        </p:txBody>
      </p:sp>
    </p:spTree>
    <p:extLst>
      <p:ext uri="{BB962C8B-B14F-4D97-AF65-F5344CB8AC3E}">
        <p14:creationId xmlns:p14="http://schemas.microsoft.com/office/powerpoint/2010/main" val="386621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117162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extLst>
      <p:ext uri="{BB962C8B-B14F-4D97-AF65-F5344CB8AC3E}">
        <p14:creationId xmlns:p14="http://schemas.microsoft.com/office/powerpoint/2010/main" val="2458854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extLst>
      <p:ext uri="{BB962C8B-B14F-4D97-AF65-F5344CB8AC3E}">
        <p14:creationId xmlns:p14="http://schemas.microsoft.com/office/powerpoint/2010/main" val="130080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extLst>
      <p:ext uri="{BB962C8B-B14F-4D97-AF65-F5344CB8AC3E}">
        <p14:creationId xmlns:p14="http://schemas.microsoft.com/office/powerpoint/2010/main" val="3208517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extLst>
      <p:ext uri="{BB962C8B-B14F-4D97-AF65-F5344CB8AC3E}">
        <p14:creationId xmlns:p14="http://schemas.microsoft.com/office/powerpoint/2010/main" val="1973195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30548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84860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45433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p>
          <a:p>
            <a:r>
              <a:rPr lang="en-US" altLang="zh-CN"/>
              <a:t>The locations in order of inclusion are:</a:t>
            </a:r>
          </a:p>
          <a:p>
            <a:r>
              <a:rPr lang="en-US" altLang="zh-CN"/>
              <a:t>* src/overlays/overlay-&lt;board&gt;</a:t>
            </a:r>
          </a:p>
          <a:p>
            <a:r>
              <a:rPr lang="en-US" altLang="zh-CN"/>
              <a:t>* src/overlays/overlay-variant-&lt;board&gt;-variant</a:t>
            </a:r>
          </a:p>
          <a:p>
            <a:r>
              <a:rPr lang="en-US" altLang="zh-CN"/>
              <a:t>* src/private-overlays/overlay-&lt;board&gt;-private</a:t>
            </a:r>
          </a:p>
          <a:p>
            <a:r>
              <a:rPr lang="en-US" altLang="zh-CN"/>
              <a:t>* src/private-overlays/overlay-variant-&lt;board&gt;-&lt;variant&gt;-private</a:t>
            </a:r>
          </a:p>
          <a:p>
            <a:r>
              <a:rPr lang="en-US" altLang="zh-CN"/>
              <a:t>$willis : tells you what is up in the chroot env.</a:t>
            </a:r>
          </a:p>
        </p:txBody>
      </p:sp>
    </p:spTree>
    <p:extLst>
      <p:ext uri="{BB962C8B-B14F-4D97-AF65-F5344CB8AC3E}">
        <p14:creationId xmlns:p14="http://schemas.microsoft.com/office/powerpoint/2010/main" val="70465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p>
          <a:p>
            <a:r>
              <a:rPr lang="en-US" altLang="zh-CN"/>
              <a:t>* profiles/repo_name: Unique name</a:t>
            </a:r>
          </a:p>
          <a:p>
            <a:r>
              <a:rPr lang="en-US" altLang="zh-CN"/>
              <a:t>* make.conf: Defines build info</a:t>
            </a:r>
          </a:p>
          <a:p>
            <a:r>
              <a:rPr lang="en-US" altLang="zh-CN"/>
              <a:t>* toolchain.conf: Defines the toolchain</a:t>
            </a:r>
          </a:p>
          <a:p>
            <a:r>
              <a:rPr lang="en-US" altLang="zh-CN"/>
              <a:t>* There maybe also metadata/layout.conf: Defines the masters list for repositories which allows for disambiguation.</a:t>
            </a:r>
          </a:p>
        </p:txBody>
      </p:sp>
    </p:spTree>
    <p:extLst>
      <p:ext uri="{BB962C8B-B14F-4D97-AF65-F5344CB8AC3E}">
        <p14:creationId xmlns:p14="http://schemas.microsoft.com/office/powerpoint/2010/main" val="1834993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p>
          <a:p>
            <a:r>
              <a:rPr lang="x-none" altLang="en-US"/>
              <a:t>    EAPI：Portage 系统已经为我们编写了许多有用的 Bash 函数，将 EAPI 的值设为 5 表示我们要用目前最新的 Bash 函数。这个变量必须要在 ebuild 文件头之后进行设定。</a:t>
            </a:r>
          </a:p>
          <a:p>
            <a:r>
              <a:rPr lang="x-none" altLang="en-US"/>
              <a:t>    DESCRIPTION：这个变量存储了 hello-world 这个软件包的简介信息。</a:t>
            </a:r>
          </a:p>
          <a:p>
            <a:r>
              <a:rPr lang="x-none" altLang="en-US"/>
              <a:t>    HOMEPAGE：定义了 hello-world 这个软件包的项目主页。</a:t>
            </a:r>
          </a:p>
          <a:p>
            <a:r>
              <a:rPr lang="x-none" altLang="en-US"/>
              <a:t>    LICENSE：定义了 hello-world 这个软件包所使用的许可证，例如 LGPL，GPL V2，GPL V3，MIT 等。</a:t>
            </a:r>
          </a:p>
          <a:p>
            <a:r>
              <a:rPr lang="x-none" altLang="en-US"/>
              <a:t>    KEYWORDS：如果你期望 hello-world 这个软件包能够安装在你的机器上，那么 KEYWORDS 变量的值必须要包含你在 /etc/make.conf 中所设定的 ACCEPT_KEYWORDS 值。</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12392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extLst>
      <p:ext uri="{BB962C8B-B14F-4D97-AF65-F5344CB8AC3E}">
        <p14:creationId xmlns:p14="http://schemas.microsoft.com/office/powerpoint/2010/main" val="1991707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65933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18551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xxxx/hello-world-1.0.tar.gz"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p>
          <a:p>
            <a:pPr lvl="1"/>
            <a:r>
              <a:rPr lang="zh-CN" altLang="en-US"/>
              <a:t>gcl: Rietveld code review tool for subversion. The gcl tool runs presubmit scripts.</a:t>
            </a:r>
          </a:p>
          <a:p>
            <a:pPr lvl="1"/>
            <a:r>
              <a:rPr lang="zh-CN" altLang="en-US"/>
              <a:t>git-cl: Rietveld code review tool for git. The git-cl tool runs presubmit scripts.</a:t>
            </a:r>
          </a:p>
          <a:p>
            <a:pPr lvl="1"/>
            <a:r>
              <a:rPr lang="zh-CN" altLang="en-US"/>
              <a:t>hammer: (Obsolete) Wrapper script for building Chromium with the SCons software construction tool.</a:t>
            </a:r>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p>
          <a:p>
            <a:pPr lvl="1"/>
            <a:r>
              <a:rPr lang="zh-CN" altLang="en-US"/>
              <a:t>drover: Quickly revert svn commits.</a:t>
            </a:r>
          </a:p>
          <a:p>
            <a:pPr lvl="1"/>
            <a:r>
              <a:rPr lang="zh-CN" altLang="en-US"/>
              <a:t>cpplint.py: Checks for C++ style compliance.</a:t>
            </a:r>
          </a:p>
          <a:p>
            <a:pPr lvl="1"/>
            <a:r>
              <a:rPr lang="zh-CN" altLang="en-US"/>
              <a:t>presubmit_support.py: Runs PRESUBMIT.py presubmit checks.</a:t>
            </a:r>
          </a:p>
          <a:p>
            <a:pPr lvl="1"/>
            <a:r>
              <a:rPr lang="zh-CN" altLang="en-US"/>
              <a:t>repo: The repo tool.</a:t>
            </a:r>
          </a:p>
          <a:p>
            <a:pPr lvl="1"/>
            <a:r>
              <a:rPr lang="zh-CN" altLang="en-US"/>
              <a:t>trychange.py: Try server tool. It is wrapped by gcl try and git-try.</a:t>
            </a:r>
          </a:p>
          <a:p>
            <a:pPr lvl="1"/>
            <a:r>
              <a:rPr lang="zh-CN" altLang="en-US"/>
              <a:t>git-try: Try change tool for git users</a:t>
            </a:r>
          </a:p>
          <a:p>
            <a:pPr lvl="1"/>
            <a:r>
              <a:rPr lang="zh-CN" altLang="en-US"/>
              <a:t>wtf: Displays the active git branches in a chromium os checkout.</a:t>
            </a:r>
          </a:p>
          <a:p>
            <a:pPr lvl="1"/>
            <a:r>
              <a:rPr lang="zh-CN" altLang="en-US"/>
              <a:t>weekly: Displays the log of checkins for a particular developer since a particular date for git checkouts.</a:t>
            </a:r>
          </a:p>
          <a:p>
            <a:pPr lvl="1"/>
            <a:r>
              <a:rPr lang="zh-CN" altLang="en-US"/>
              <a:t>git-gs: Wrapper for git grep with relevant source types.</a:t>
            </a:r>
          </a:p>
          <a:p>
            <a:pPr lvl="1"/>
            <a:r>
              <a:rPr lang="zh-CN" altLang="en-US"/>
              <a:t>zsh-goodies: Completion for zsh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p>
          <a:p>
            <a:r>
              <a:rPr lang="x-none" altLang="zh-CN"/>
              <a:t>GYP (Generate Your Projects): 目的是为了支持更大的项目编译在不同的平台，比如Mac，Windows，Linux，它可以生成Xcode工程，Visual Studio工程，Ninja编译文件和Mackefiles。</a:t>
            </a:r>
          </a:p>
          <a:p>
            <a:pPr lvl="1"/>
            <a:r>
              <a:rPr lang="x-none" altLang="zh-CN" sz="2400"/>
              <a:t>GYP结构: GYP的输入是.gyp和.gypi文件，.gypi文件是用于.gyp文件include使用的。.gyp文件就是符合特定格式的json文件。</a:t>
            </a:r>
          </a:p>
          <a:p>
            <a:r>
              <a:rPr lang="x-none" altLang="zh-CN"/>
              <a:t>GN (Generate Ninja): 是Chromium Project用来取代GYP的新工具，由于GN是用C++编写，比起用 python写的GYP快了很多，GN新的DSL的语法也被认为是比较好写以及维护的。</a:t>
            </a:r>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r>
              <a:rPr lang="x-none" altLang="zh-CN" sz="2000"/>
              <a:t>buildconfig = "//build/BUILDCONFIG.gn"</a:t>
            </a:r>
          </a:p>
          <a:p>
            <a:pPr lvl="2"/>
            <a:r>
              <a:rPr lang="x-none" altLang="zh-CN" sz="2000"/>
              <a:t>executable("hello") {</a:t>
            </a:r>
          </a:p>
          <a:p>
            <a:pPr lvl="2"/>
            <a:r>
              <a:rPr lang="x-none" altLang="zh-CN" sz="2000"/>
              <a:t>  sources = [</a:t>
            </a:r>
          </a:p>
          <a:p>
            <a:pPr lvl="2"/>
            <a:r>
              <a:rPr lang="x-none" altLang="zh-CN" sz="2000"/>
              <a:t>    "main.cpp",</a:t>
            </a:r>
          </a:p>
          <a:p>
            <a:pPr lvl="2"/>
            <a:r>
              <a:rPr lang="x-none" altLang="zh-CN" sz="2000"/>
              <a:t>  ]</a:t>
            </a:r>
          </a:p>
          <a:p>
            <a:pPr lvl="2"/>
            <a:r>
              <a:rPr lang="x-none" altLang="zh-CN" sz="2000"/>
              <a:t>}</a:t>
            </a:r>
          </a:p>
          <a:p>
            <a:pPr lvl="1"/>
            <a:r>
              <a:rPr lang="x-none" altLang="zh-CN" sz="2400"/>
              <a:t>建立build/BUILDCONFIG.gn. 根据前面的设定，需要在build/下再新增一个BUILDCONFIG.gn，</a:t>
            </a:r>
          </a:p>
          <a:p>
            <a:pPr lvl="2"/>
            <a:r>
              <a:rPr lang="x-none" altLang="zh-CN" sz="2000"/>
              <a:t>set_default_toolchain("//build/toolchains:gcc")</a:t>
            </a:r>
          </a:p>
          <a:p>
            <a:pPr lvl="2"/>
            <a:r>
              <a:rPr lang="x-none" altLang="zh-CN" sz="2000"/>
              <a:t>cflags_cc = [ "-std=c++11" ]</a:t>
            </a:r>
          </a:p>
          <a:p>
            <a:pPr lvl="1"/>
            <a:r>
              <a:rPr lang="x-none" altLang="zh-CN" sz="2400"/>
              <a:t>建立build/toolchains/BUILD.gn, 因为GN没有内建的toolchain规则，toolchain里的各种tool例如 cc,cxx,link等必须自己指定.</a:t>
            </a:r>
          </a:p>
          <a:p>
            <a:pPr lvl="1"/>
            <a:r>
              <a:rPr lang="zh-CN" altLang="en-US"/>
              <a:t>编译</a:t>
            </a:r>
            <a:r>
              <a:rPr lang="x-none" altLang="zh-CN"/>
              <a:t>: 先用gn gen指定在out/目录里面生成ninja。</a:t>
            </a:r>
          </a:p>
          <a:p>
            <a:pPr lvl="2"/>
            <a:r>
              <a:rPr lang="x-none" altLang="zh-CN"/>
              <a:t>gn gen out</a:t>
            </a:r>
          </a:p>
          <a:p>
            <a:pPr lvl="2"/>
            <a:r>
              <a:rPr lang="x-none" altLang="zh-CN"/>
              <a:t>ninja -C out</a:t>
            </a:r>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10000"/>
          </a:bodyPr>
          <a:lstStyle/>
          <a:p>
            <a:r>
              <a:rPr lang="zh-CN" altLang="en-US"/>
              <a:t>cros_workon is a </a:t>
            </a:r>
            <a:r>
              <a:rPr lang="en-US" altLang="zh-CN"/>
              <a:t>bash script that is used to select which portage packages you intent to work on.</a:t>
            </a:r>
          </a:p>
          <a:p>
            <a:r>
              <a:rPr lang="en-US" altLang="zh-CN"/>
              <a:t>The “cros_workon start” command will:</a:t>
            </a:r>
          </a:p>
          <a:p>
            <a:pPr lvl="1"/>
            <a:r>
              <a:rPr lang="en-US" altLang="zh-CN" sz="2400"/>
              <a:t>Use the -9999 ebuild for a package;</a:t>
            </a:r>
          </a:p>
          <a:p>
            <a:pPr lvl="1"/>
            <a:r>
              <a:rPr lang="en-US" altLang="zh-CN" sz="2400"/>
              <a:t>Build from local sources.</a:t>
            </a:r>
          </a:p>
          <a:p>
            <a:pPr lvl="0"/>
            <a:r>
              <a:rPr lang="en-US" altLang="zh-CN" sz="2800"/>
              <a:t>The “cros_workon stop” command will:</a:t>
            </a:r>
          </a:p>
          <a:p>
            <a:pPr lvl="1"/>
            <a:r>
              <a:rPr lang="en-US" altLang="zh-CN" sz="2400"/>
              <a:t>Revert to the latest stable ebuild;</a:t>
            </a:r>
          </a:p>
          <a:p>
            <a:pPr lvl="1"/>
            <a:r>
              <a:rPr lang="en-US" altLang="zh-CN" sz="2400"/>
              <a:t>Use prebuilt binaries when possible.</a:t>
            </a:r>
          </a:p>
          <a:p>
            <a:pPr lvl="0"/>
            <a:r>
              <a:rPr lang="en-US" altLang="zh-CN"/>
              <a:t>“cros_workon info, list and list-all” commands are useful.</a:t>
            </a:r>
            <a:endParaRPr lang="zh-CN" altLang="en-US"/>
          </a:p>
          <a:p>
            <a:r>
              <a:rPr lang="en-US" altLang="zh-CN"/>
              <a:t>When using cros_workon, two new commands are used instead:</a:t>
            </a:r>
          </a:p>
          <a:p>
            <a:pPr lvl="1"/>
            <a:r>
              <a:rPr lang="en-US" altLang="zh-CN"/>
              <a:t>repo: Usually run outside the chroot.</a:t>
            </a:r>
          </a:p>
          <a:p>
            <a:pPr lvl="2"/>
            <a:r>
              <a:rPr lang="en-US" altLang="zh-CN"/>
              <a:t>It's used to check out and sync your repositories and manage the tracking branches for git.</a:t>
            </a:r>
          </a:p>
          <a:p>
            <a:pPr lvl="1"/>
            <a:r>
              <a:rPr lang="en-US" altLang="zh-CN"/>
              <a:t>src/scrips/cros_workon: Always run inside the chroot.</a:t>
            </a:r>
          </a:p>
          <a:p>
            <a:pPr lvl="2"/>
            <a:r>
              <a:rPr lang="en-US" altLang="zh-CN"/>
              <a:t>It's used to unmask a package ebuild so that</a:t>
            </a:r>
          </a:p>
          <a:p>
            <a:pPr lvl="2"/>
            <a:r>
              <a:rPr lang="en-US" altLang="zh-CN"/>
              <a:t>1) repo will be prepared to sync a local copy of the source, and</a:t>
            </a:r>
          </a:p>
          <a:p>
            <a:pPr lvl="2"/>
            <a:r>
              <a:rPr lang="en-US" altLang="zh-CN"/>
              <a:t>2) build_packages will use the local source instead of the stable version.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lnSpcReduction="10000"/>
          </a:bodyPr>
          <a:lstStyle/>
          <a:p>
            <a:r>
              <a:rPr lang="en-US" altLang="zh-CN"/>
              <a:t>cros_workon package</a:t>
            </a:r>
          </a:p>
          <a:p>
            <a:pPr lvl="1"/>
            <a:r>
              <a:rPr lang="en-US" altLang="zh-CN"/>
              <a:t>If an ebuild inherits cros_workon it is a cros_workon package.</a:t>
            </a:r>
          </a:p>
          <a:p>
            <a:pPr lvl="1"/>
            <a:r>
              <a:rPr lang="en-US" altLang="zh-CN"/>
              <a:t>If you need to modify a cros_workon ebuild you must modify the -9999 version of the ebuild.</a:t>
            </a:r>
          </a:p>
          <a:p>
            <a:pPr lvl="2"/>
            <a:r>
              <a:rPr lang="en-US" altLang="zh-CN"/>
              <a:t>When the change is submitted the builders will automatically up-rev the current stable ebuild and replace it with the contents of the -9999 ebuild.</a:t>
            </a:r>
          </a:p>
          <a:p>
            <a:pPr lvl="0"/>
            <a:r>
              <a:rPr lang="en-US" altLang="zh-CN"/>
              <a:t>Non cros_workon packages</a:t>
            </a:r>
          </a:p>
          <a:p>
            <a:pPr lvl="1"/>
            <a:r>
              <a:rPr lang="en-US" altLang="zh-CN"/>
              <a:t>The package's ebuild file DOES NOT contain “inherit cros_workon” statement</a:t>
            </a:r>
          </a:p>
          <a:p>
            <a:pPr lvl="1"/>
            <a:r>
              <a:rPr lang="en-US" altLang="zh-CN"/>
              <a:t>If so, “cros_workon” commands DO NOT work on this package.</a:t>
            </a:r>
          </a:p>
          <a:p>
            <a:pPr lvl="1"/>
            <a:r>
              <a:rPr lang="en-US" altLang="zh-CN"/>
              <a:t>If you need to change an ebuild for a non cros_workon package then when submitting the change you will need to manually up-rev the ebuild.</a:t>
            </a:r>
          </a:p>
          <a:p>
            <a:pPr lvl="2"/>
            <a:r>
              <a:rPr lang="en-US" altLang="zh-CN" sz="2000"/>
              <a:t>For example, git mv arbitrary-0.0.1-r3 arbitrary-0.0.1-r4</a:t>
            </a:r>
          </a:p>
          <a:p>
            <a:pPr lvl="0"/>
            <a:r>
              <a:rPr lang="en-US" altLang="zh-CN"/>
              <a:t>Pre-built</a:t>
            </a:r>
          </a:p>
          <a:p>
            <a:pPr lvl="1"/>
            <a:r>
              <a:rPr lang="en-US" altLang="zh-CN"/>
              <a:t>The locations of the pre-builts is kept in : chromeos-partner-overlay/chromeos/binhost/target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47500" lnSpcReduction="10000"/>
          </a:bodyPr>
          <a:lstStyle/>
          <a:p>
            <a:r>
              <a:rPr lang="x-none" altLang="en-US"/>
              <a:t>mkdir -p ~/workspace/chromiumos; cd ~/workspace/chromiumos</a:t>
            </a:r>
          </a:p>
          <a:p>
            <a:r>
              <a:rPr lang="en-US" altLang="zh-CN"/>
              <a:t>$repo init -u http://git.chromium.org/git/manifest -m minilayout.xml</a:t>
            </a:r>
          </a:p>
          <a:p>
            <a:r>
              <a:rPr lang="en-US" altLang="zh-CN"/>
              <a:t>$repo sync</a:t>
            </a:r>
          </a:p>
          <a:p>
            <a:r>
              <a:rPr lang="en-US" altLang="zh-CN"/>
              <a:t>$cd src/scripts</a:t>
            </a:r>
          </a:p>
          <a:p>
            <a:r>
              <a:rPr lang="en-US" altLang="zh-CN"/>
              <a:t>$./make_chroot</a:t>
            </a:r>
          </a:p>
          <a:p>
            <a:pPr lvl="1"/>
            <a:r>
              <a:rPr lang="en-US" altLang="zh-CN"/>
              <a:t>To simplify dependencies, development is done inside a chroot. chroot 處於 ${HOME}/chromiumos/chroot。其中可以找到像 /usr/bin 和 /etc 這樣的系統目錄。這些對 chroot 是本地目錄，與您機器上的系統目錄相獨立。</a:t>
            </a:r>
          </a:p>
          <a:p>
            <a:pPr lvl="0"/>
            <a:r>
              <a:rPr lang="en-US" altLang="zh-CN" sz="2800"/>
              <a:t>$./enter_chroot.sh</a:t>
            </a:r>
          </a:p>
          <a:p>
            <a:pPr lvl="1"/>
            <a:r>
              <a:rPr lang="en-US" altLang="zh-CN"/>
              <a:t>To enter the chroot in order to do development</a:t>
            </a:r>
            <a:r>
              <a:rPr lang="en-US" altLang="zh-CN" sz="2400"/>
              <a:t>.</a:t>
            </a:r>
          </a:p>
          <a:p>
            <a:pPr lvl="0"/>
            <a:r>
              <a:rPr lang="en-US" altLang="zh-CN" sz="2800"/>
              <a:t>Or ./enter_chroot.sh --chrome_root=$(PATH/TO/CHROMIUM-BROWSER/SRC)</a:t>
            </a:r>
          </a:p>
          <a:p>
            <a:pPr lvl="0"/>
            <a:r>
              <a:rPr lang="x-none" altLang="en-US" sz="2800"/>
              <a:t>Or cros_sdk [--enter]	# If existed chroot image file, it will mount chroot image, and enter it. 進入 chroot 時，會在 chroot 中裝載“~/trunk”目錄，它指向的就是 Chromium OS 主目錄 ${HOME}/chromiumos。</a:t>
            </a:r>
          </a:p>
          <a:p>
            <a:pPr lvl="0"/>
            <a:r>
              <a:rPr lang="x-none" altLang="en-US" sz="2800"/>
              <a:t>(cr)</a:t>
            </a:r>
            <a:r>
              <a:rPr lang="en-US" altLang="zh-CN" sz="2800"/>
              <a:t>$ ./setup_board --board=x86-generic –default --job 4</a:t>
            </a:r>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a:r>
              <a:rPr lang="x-none" altLang="en-US">
                <a:sym typeface="+mn-ea"/>
              </a:rPr>
              <a:t>(cr)</a:t>
            </a:r>
            <a:r>
              <a:rPr lang="en-US" altLang="zh-CN" sz="2800"/>
              <a:t>$./enable_localaccount.sh USERNAME</a:t>
            </a:r>
          </a:p>
          <a:p>
            <a:pPr lvl="1"/>
            <a:r>
              <a:rPr lang="en-US" altLang="zh-CN" sz="2400"/>
              <a:t>The local user account allows login with no password even if you can not connect to the Internet.</a:t>
            </a:r>
          </a:p>
          <a:p>
            <a:pPr lvl="0"/>
            <a:r>
              <a:rPr lang="x-none" altLang="en-US">
                <a:sym typeface="+mn-ea"/>
              </a:rPr>
              <a:t>(cr)</a:t>
            </a:r>
            <a:r>
              <a:rPr lang="en-US" altLang="zh-CN" sz="2800"/>
              <a:t>$./set_shared_user_password.sh</a:t>
            </a:r>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a:r>
              <a:rPr lang="x-none" altLang="en-US">
                <a:sym typeface="+mn-ea"/>
              </a:rPr>
              <a:t>(cr)</a:t>
            </a:r>
            <a:r>
              <a:rPr lang="en-US" altLang="zh-CN"/>
              <a:t>$ ./build_packages --board="x86-generic" --jobs=4</a:t>
            </a:r>
          </a:p>
          <a:p>
            <a:pPr lvl="1"/>
            <a:r>
              <a:rPr lang="en-US" altLang="zh-CN"/>
              <a:t>By default, build_packages will build the stable version of a package (i.e. from committed git sources) unless you are working on a package. If you are working on a package, build_packages will build using your local sources.</a:t>
            </a:r>
          </a:p>
          <a:p>
            <a:pPr lvl="0"/>
            <a:r>
              <a:rPr lang="x-none" altLang="en-US">
                <a:sym typeface="+mn-ea"/>
              </a:rPr>
              <a:t>(cr)</a:t>
            </a:r>
            <a:r>
              <a:rPr lang="en-US" altLang="zh-CN"/>
              <a:t>$ ./build_image --noenable_rootfs_verification</a:t>
            </a:r>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5000" lnSpcReduction="10000"/>
          </a:bodyPr>
          <a:lstStyle/>
          <a:p>
            <a:pPr fontAlgn="auto">
              <a:lnSpc>
                <a:spcPct val="100000"/>
              </a:lnSpc>
            </a:pPr>
            <a:r>
              <a:rPr lang="en-US" altLang="zh-CN"/>
              <a:t>Flash bootable and installation Chromium OS Built Image</a:t>
            </a:r>
          </a:p>
          <a:p>
            <a:pPr lvl="1" fontAlgn="auto">
              <a:lnSpc>
                <a:spcPct val="100000"/>
              </a:lnSpc>
            </a:pPr>
            <a:r>
              <a:rPr lang="en-US" altLang="zh-CN" sz="1710"/>
              <a:t>$</a:t>
            </a:r>
            <a:r>
              <a:rPr lang="zh-CN" altLang="en-US" sz="1710" b="1"/>
              <a:t>./image_to_usb.sh</a:t>
            </a:r>
            <a:r>
              <a:rPr lang="zh-CN" altLang="en-US" sz="1710"/>
              <a:t> --from=../build/images/x86/Version.BuiltDate&amp;Time --to=/dev/USB-Node</a:t>
            </a:r>
          </a:p>
          <a:p>
            <a:pPr lvl="1" fontAlgn="auto">
              <a:lnSpc>
                <a:spcPct val="100000"/>
              </a:lnSpc>
            </a:pPr>
            <a:r>
              <a:rPr lang="x-none" altLang="zh-CN" sz="1710"/>
              <a:t>Or </a:t>
            </a:r>
            <a:r>
              <a:rPr lang="x-none" altLang="zh-CN" sz="1710" b="1"/>
              <a:t>cros flash usb:// ../build/images/reef/latest</a:t>
            </a:r>
          </a:p>
          <a:p>
            <a:pPr lvl="1" fontAlgn="auto">
              <a:lnSpc>
                <a:spcPct val="100000"/>
              </a:lnSpc>
            </a:pPr>
            <a:r>
              <a:rPr lang="zh-CN" altLang="en-US"/>
              <a:t>“USB-Node” should be like “/dev/sdc” other than “/dev/sdc1”</a:t>
            </a:r>
          </a:p>
          <a:p>
            <a:pPr lvl="0" fontAlgn="auto">
              <a:lnSpc>
                <a:spcPct val="100000"/>
              </a:lnSpc>
            </a:pPr>
            <a:r>
              <a:rPr lang="en-US" altLang="zh-CN"/>
              <a:t>Start working on specific package</a:t>
            </a:r>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00000"/>
              </a:lnSpc>
            </a:pPr>
            <a:r>
              <a:rPr lang="en-US" altLang="zh-CN"/>
              <a:t>Stop working on specific package</a:t>
            </a:r>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00000"/>
              </a:lnSpc>
            </a:pPr>
            <a:r>
              <a:rPr lang="en-US" altLang="zh-CN"/>
              <a:t>Autotest</a:t>
            </a:r>
          </a:p>
          <a:p>
            <a:pPr lvl="1" fontAlgn="auto">
              <a:lnSpc>
                <a:spcPct val="100000"/>
              </a:lnSpc>
            </a:pPr>
            <a:r>
              <a:rPr lang="en-US" altLang="zh-CN"/>
              <a:t>$ ./cros_workon start autotest autotest-tests</a:t>
            </a:r>
          </a:p>
          <a:p>
            <a:pPr lvl="1" fontAlgn="auto">
              <a:lnSpc>
                <a:spcPct val="100000"/>
              </a:lnSpc>
            </a:pPr>
            <a:r>
              <a:rPr lang="en-US" altLang="zh-CN"/>
              <a:t>$ repo sync</a:t>
            </a:r>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00000"/>
              </a:lnSpc>
            </a:pPr>
            <a:r>
              <a:rPr lang="en-US" altLang="zh-CN"/>
              <a:t>Currently, tests are organized within these ebuilds : chromeos-base/autotest-tests</a:t>
            </a:r>
          </a:p>
          <a:p>
            <a:pPr lvl="1" fontAlgn="auto">
              <a:lnSpc>
                <a:spcPct val="100000"/>
              </a:lnSpc>
            </a:pPr>
            <a:r>
              <a:rPr lang="en-US" altLang="zh-CN"/>
              <a:t>To see which tests are implemented by an ebuild, run the usual pretended emerge:</a:t>
            </a:r>
          </a:p>
          <a:p>
            <a:pPr lvl="1" fontAlgn="auto">
              <a:lnSpc>
                <a:spcPct val="100000"/>
              </a:lnSpc>
            </a:pPr>
            <a:r>
              <a:rPr lang="en-US" altLang="zh-CN"/>
              <a:t>$ emerge-${board} -pv autotest-tests</a:t>
            </a:r>
          </a:p>
          <a:p>
            <a:pPr lvl="1" fontAlgn="auto">
              <a:lnSpc>
                <a:spcPct val="100000"/>
              </a:lnSpc>
            </a:pPr>
            <a:r>
              <a:rPr lang="en-US" altLang="zh-CN"/>
              <a:t>All tests have a default state, either enabled (+) or disabled (-). The TESTS= variable is a USE_EXPAND.</a:t>
            </a:r>
          </a:p>
          <a:p>
            <a:pPr lvl="1" fontAlgn="auto">
              <a:lnSpc>
                <a:spcPct val="100000"/>
              </a:lnSpc>
            </a:pPr>
            <a:r>
              <a:rPr lang="en-US" altLang="zh-CN"/>
              <a:t>There are two ways to use these.</a:t>
            </a:r>
          </a:p>
          <a:p>
            <a:pPr lvl="1" fontAlgn="auto">
              <a:lnSpc>
                <a:spcPct val="100000"/>
              </a:lnSpc>
            </a:pPr>
            <a:r>
              <a:rPr lang="en-US" altLang="zh-CN"/>
              <a:t>(1) Non-Incremental --- Simply override the list by a new list</a:t>
            </a:r>
          </a:p>
          <a:p>
            <a:pPr lvl="1" fontAlgn="auto">
              <a:lnSpc>
                <a:spcPct val="100000"/>
              </a:lnSpc>
            </a:pPr>
            <a:r>
              <a:rPr lang="en-US" altLang="zh-CN"/>
              <a:t>TESTS="platform_MiniJailPidNamespace platform_MiniJailPtraceDisabled" emerge-${board} -pv autotest-tests</a:t>
            </a:r>
          </a:p>
          <a:p>
            <a:pPr lvl="1" fontAlgn="auto">
              <a:lnSpc>
                <a:spcPct val="100000"/>
              </a:lnSpc>
            </a:pPr>
            <a:r>
              <a:rPr lang="en-US" altLang="zh-CN"/>
              <a:t>(2) Incremental --- All USE_EXPAND flags are also accessible as USE flags, with the appropriate prefix, and can be used incrementally with +, -</a:t>
            </a:r>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p>
          <a:p>
            <a:pPr lvl="1"/>
            <a:r>
              <a:rPr lang="en-US"/>
              <a:t>Intel ME 是 Intel Management Engine 的簡稱。</a:t>
            </a:r>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p>
          <a:p>
            <a:pPr lvl="1"/>
            <a:r>
              <a:rPr lang="en-US"/>
              <a:t>在 Linux 平臺上可以使用 intelmetool 來查看 ME 的狀態。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p>
          <a:p>
            <a:r>
              <a:rPr lang="en-US" altLang="zh-CN"/>
              <a:t>The Portage system consists of</a:t>
            </a:r>
            <a:r>
              <a:rPr lang="x-none" altLang="en-US"/>
              <a:t>:</a:t>
            </a:r>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p>
          <a:p>
            <a:pPr lvl="2"/>
            <a:r>
              <a:rPr lang="x-none" altLang="en-US" sz="2000"/>
              <a:t>Eclass: An eclass is a collection of code which can be used by more than one ebuild. three kinds of eclass:</a:t>
            </a:r>
          </a:p>
          <a:p>
            <a:pPr lvl="3"/>
            <a:r>
              <a:rPr lang="x-none" altLang="en-US" sz="1800"/>
              <a:t>Those which provide common functions which are used by many ebuilds (for example, eutils, versionator, cvs, bash-completion)</a:t>
            </a:r>
          </a:p>
          <a:p>
            <a:pPr lvl="3"/>
            <a:r>
              <a:rPr lang="x-none" altLang="en-US" sz="1800"/>
              <a:t>Those which provide a basic build system for many similar packages (for example, vim-plugin, kde)</a:t>
            </a:r>
          </a:p>
          <a:p>
            <a:pPr lvl="3"/>
            <a:r>
              <a:rPr lang="x-none" altLang="en-US" sz="1800"/>
              <a:t>Those which handle one or a small number of packages with complex build systems (for example, vim, toolchain, kernel-2)</a:t>
            </a:r>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p>
          <a:p>
            <a:pPr lvl="1"/>
            <a:r>
              <a:rPr lang="x-none" altLang="en-US" b="1">
                <a:solidFill>
                  <a:srgbClr val="FF0000"/>
                </a:solidFill>
              </a:rPr>
              <a:t>T</a:t>
            </a:r>
            <a:r>
              <a:rPr lang="en-US" altLang="zh-CN" b="1">
                <a:solidFill>
                  <a:srgbClr val="FF0000"/>
                </a:solidFill>
              </a:rPr>
              <a:t>he third-party Portage / emerge tools</a:t>
            </a:r>
            <a:r>
              <a:rPr lang="en-US" altLang="zh-CN"/>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r>
              <a:rPr lang="en-US"/>
              <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p>
          <a:p>
            <a:r>
              <a:rPr lang="x-none" altLang="en-US"/>
              <a:t>coreboot 的源碼拖下來:</a:t>
            </a:r>
          </a:p>
          <a:p>
            <a:pPr lvl="1"/>
            <a:r>
              <a:rPr lang="x-none" altLang="en-US"/>
              <a:t>$ git clone https://review.coreboot.org/coreboot.git </a:t>
            </a:r>
          </a:p>
          <a:p>
            <a:pPr lvl="1"/>
            <a:r>
              <a:rPr lang="x-none" altLang="en-US"/>
              <a:t>$ cd coreboot &amp;&amp; git submodule update --init --checkout </a:t>
            </a:r>
          </a:p>
          <a:p>
            <a:pPr lvl="1"/>
            <a:r>
              <a:rPr lang="x-none" altLang="en-US"/>
              <a:t>$ git clone https://review.coreboot.org/flashrom.git</a:t>
            </a:r>
          </a:p>
          <a:p>
            <a:r>
              <a:rPr lang="x-none" altLang="en-US"/>
              <a:t>進入 coreboot 的源碼目錄裏，準備好工具鏈等等：</a:t>
            </a:r>
          </a:p>
          <a:p>
            <a:pPr lvl="1"/>
            <a:r>
              <a:rPr lang="x-none" altLang="en-US"/>
              <a:t>$ make crossgcc-i386 CPUS=4 # 這裏只需要給 X220 用，所以準備 i386 的工具鏈就足夠了</a:t>
            </a:r>
          </a:p>
          <a:p>
            <a:pPr lvl="1"/>
            <a:r>
              <a:rPr lang="x-none" altLang="en-US"/>
              <a:t>$ make iasl # 準備 iASL 編譯器</a:t>
            </a:r>
          </a:p>
          <a:p>
            <a:r>
              <a:rPr lang="x-none" altLang="en-US"/>
              <a:t>用 flashrom 把現有的固件 Dump 出來：</a:t>
            </a:r>
          </a:p>
          <a:p>
            <a:pPr lvl="1"/>
            <a:r>
              <a:rPr lang="x-none" altLang="en-US"/>
              <a:t>$ sudo flashrom -p internal:laptop=force_I_want_a_brick -c MX25L6405D -r dump.rom # 這裏舉例用的是 internal flash 的命令，如果用編程器的話需要根據編程器進行修改。</a:t>
            </a:r>
          </a:p>
          <a:p>
            <a:pPr lvl="0"/>
            <a:r>
              <a:rPr lang="x-none" altLang="en-US"/>
              <a:t>進入 coreboot 源碼目錄的 util/ifdtool 目錄下並編譯它：</a:t>
            </a:r>
          </a:p>
          <a:p>
            <a:pPr lvl="1"/>
            <a:r>
              <a:rPr lang="x-none" altLang="en-US"/>
              <a:t>$ cd util/ifdtool &amp;&amp; make</a:t>
            </a:r>
          </a:p>
          <a:p>
            <a:r>
              <a:rPr lang="x-none" altLang="en-US"/>
              <a:t>使用 ifdtool 解鎖固件描述（firmware descriptor）和 ME 區域。</a:t>
            </a:r>
          </a:p>
          <a:p>
            <a:pPr lvl="1"/>
            <a:r>
              <a:rPr lang="x-none" altLang="en-US"/>
              <a:t>$ ifdtool -u dump.rom # 把文件名改成自己的, ifdtool 會創建一個新的 dump.rom.new，接下來的步驟要用它。</a:t>
            </a:r>
          </a:p>
          <a:p>
            <a:pPr lvl="0"/>
            <a:r>
              <a:rPr lang="x-none" altLang="en-US"/>
              <a:t>想幹掉 ME 的話現在拿去過一邊 me_cleaner 應該就可以刷回去了。</a:t>
            </a:r>
          </a:p>
          <a:p>
            <a:pPr lvl="1"/>
            <a:r>
              <a:rPr lang="x-none" altLang="en-US"/>
              <a:t>$ me_claner.py dump.rom.new # 換成你自己的文件名</a:t>
            </a:r>
          </a:p>
          <a:p>
            <a:pPr lvl="0"/>
            <a:r>
              <a:rPr lang="x-none" altLang="en-US"/>
              <a:t>進入 flashrom 源碼目錄下的 util/ich_descriptors_tool 目錄並編譯 ich_descriptors_tool</a:t>
            </a:r>
          </a:p>
          <a:p>
            <a:pPr lvl="1"/>
            <a:r>
              <a:rPr lang="x-none" altLang="en-US"/>
              <a:t>$ cd util/ich_descriptors_tool &amp;&amp; make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r>
              <a:rPr lang="en-US"/>
              <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p>
          <a:p>
            <a:pPr lvl="0"/>
            <a:r>
              <a:rPr lang="x-none" altLang="en-US"/>
              <a:t>然後我們可以把這些文件複製到 coreboot 源碼目錄的 3rdparty/blobs 目錄的對應位置裏（這是爲了之後配置起來方便點）。</a:t>
            </a:r>
          </a:p>
          <a:p>
            <a:pPr lvl="1"/>
            <a:r>
              <a:rPr lang="x-none" altLang="en-US"/>
              <a:t>$ cp dump.rom.new.Descriptor.bin ~/coreboot/3rdparty/blobs/mainboard/lenovo/x220/descriptor.bin</a:t>
            </a:r>
          </a:p>
          <a:p>
            <a:pPr lvl="1"/>
            <a:r>
              <a:rPr lang="x-none" altLang="en-US"/>
              <a:t>$ cp dump.rom.new.ME.bin ~/coreboot/3rdparty/blobs/mainboard/lenovo/x220/me.bin</a:t>
            </a:r>
          </a:p>
          <a:p>
            <a:pPr lvl="1"/>
            <a:r>
              <a:rPr lang="x-none" altLang="en-US"/>
              <a:t>$ cp dump.rom.new.GBE.bin ~/coreboot/3rdparty/blobs/mainboard/lenovo/x220/gbe.bin</a:t>
            </a:r>
          </a:p>
          <a:p>
            <a:pPr lvl="0"/>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r>
              <a:rPr lang="en-US"/>
              <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p>
          <a:p>
            <a:pPr lvl="0"/>
            <a:r>
              <a:rPr lang="x-none" altLang="en-US"/>
              <a:t>進入第一個 General setup，</a:t>
            </a:r>
          </a:p>
          <a:p>
            <a:pPr lvl="1"/>
            <a:r>
              <a:rPr lang="x-none" altLang="en-US"/>
              <a:t>[*] Generate flashmap descriptor parser using flex and bison</a:t>
            </a:r>
          </a:p>
          <a:p>
            <a:pPr lvl="1"/>
            <a:r>
              <a:rPr lang="x-none" altLang="en-US"/>
              <a:t>[*] Generate SCONFIG &amp; BLOBTOOL parser using flex and bison</a:t>
            </a:r>
          </a:p>
          <a:p>
            <a:pPr lvl="1"/>
            <a:r>
              <a:rPr lang="x-none" altLang="en-US"/>
              <a:t>[*] Use CMOS for configuration values</a:t>
            </a:r>
          </a:p>
          <a:p>
            <a:pPr lvl="1"/>
            <a:r>
              <a:rPr lang="x-none" altLang="en-US"/>
              <a:t>[*] Compress ramstage with LZMA</a:t>
            </a:r>
          </a:p>
          <a:p>
            <a:pPr lvl="1"/>
            <a:r>
              <a:rPr lang="x-none" altLang="en-US"/>
              <a:t>[*] Include the coreboot .config file into the ROM image</a:t>
            </a:r>
          </a:p>
          <a:p>
            <a:pPr lvl="1"/>
            <a:r>
              <a:rPr lang="x-none" altLang="en-US"/>
              <a:t>[*] Create a table of timestamps collected during boot</a:t>
            </a:r>
          </a:p>
          <a:p>
            <a:pPr lvl="1"/>
            <a:r>
              <a:rPr lang="x-none" altLang="en-US"/>
              <a:t>[*] Allow use of binary-only repository # 這條一定要打開</a:t>
            </a:r>
          </a:p>
          <a:p>
            <a:pPr lvl="1"/>
            <a:r>
              <a:rPr lang="x-none" altLang="en-US"/>
              <a:t>-*- Build the ramstage to be relocatable in 32-bit address space.</a:t>
            </a:r>
          </a:p>
          <a:p>
            <a:pPr lvl="1"/>
            <a:endParaRPr lang="x-none" altLang="en-US"/>
          </a:p>
        </p:txBody>
      </p:sp>
      <p:pic>
        <p:nvPicPr>
          <p:cNvPr id="4" name="Picture 3"/>
          <p:cNvPicPr>
            <a:picLocks noChangeAspect="1"/>
          </p:cNvPicPr>
          <p:nvPr/>
        </p:nvPicPr>
        <p:blipFill>
          <a:blip r:embed="rId2"/>
          <a:stretch>
            <a:fillRect/>
          </a:stretch>
        </p:blipFill>
        <p:spPr>
          <a:xfrm>
            <a:off x="7720330" y="1189355"/>
            <a:ext cx="4046855" cy="3627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r>
              <a:rPr lang="en-US"/>
              <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p>
          <a:p>
            <a:pPr lvl="1"/>
            <a:r>
              <a:rPr lang="x-none" altLang="en-US"/>
              <a:t>    *** Important: Run 'make distclean' before switching boards ***                                                                                                           </a:t>
            </a:r>
          </a:p>
          <a:p>
            <a:pPr lvl="1"/>
            <a:r>
              <a:rPr lang="x-none" altLang="en-US"/>
              <a:t>    Mainboard vendor (Lenovo)  ---&gt; # 選聯想</a:t>
            </a:r>
          </a:p>
          <a:p>
            <a:pPr lvl="1"/>
            <a:r>
              <a:rPr lang="x-none" altLang="en-US"/>
              <a:t>    Mainboard model (ThinkPad X220)  ---&gt; # 當然是 X220 啦</a:t>
            </a:r>
          </a:p>
          <a:p>
            <a:pPr lvl="1"/>
            <a:r>
              <a:rPr lang="x-none" altLang="en-US"/>
              <a:t>    ROM chip size (8192 KB (8 MB))  ---&gt; # 除非你魔改過，不然不用改</a:t>
            </a:r>
          </a:p>
          <a:p>
            <a:pPr lvl="1"/>
            <a:r>
              <a:rPr lang="x-none" altLang="en-US"/>
              <a:t>(0x100000) Size of CBFS filesystem in ROM</a:t>
            </a:r>
          </a:p>
          <a:p>
            <a:pPr lvl="1"/>
            <a:r>
              <a:rPr lang="x-none" altLang="en-US"/>
              <a:t>()  fmap description file in fmd format</a:t>
            </a:r>
          </a:p>
          <a:p>
            <a:pPr lvl="0"/>
            <a:r>
              <a:rPr lang="x-none" altLang="en-US"/>
              <a:t>然後 Chipset：</a:t>
            </a:r>
          </a:p>
          <a:p>
            <a:pPr lvl="1"/>
            <a:r>
              <a:rPr lang="x-none" altLang="en-US"/>
              <a:t>[*] Enable VMX for virtualization</a:t>
            </a:r>
          </a:p>
          <a:p>
            <a:pPr lvl="1"/>
            <a:r>
              <a:rPr lang="x-none" altLang="en-US"/>
              <a:t>[*]   Set lock bit after configuring VMX</a:t>
            </a:r>
          </a:p>
          <a:p>
            <a:pPr lvl="1"/>
            <a:r>
              <a:rPr lang="x-none" altLang="en-US"/>
              <a:t>-*- Use native raminit</a:t>
            </a:r>
          </a:p>
          <a:p>
            <a:pPr lvl="1"/>
            <a:r>
              <a:rPr lang="x-none" altLang="en-US"/>
              <a:t>[*] Beep on fatal error</a:t>
            </a:r>
          </a:p>
          <a:p>
            <a:pPr lvl="1"/>
            <a:r>
              <a:rPr lang="x-none" altLang="en-US"/>
              <a:t>[*] Flash LEDs on fatal error</a:t>
            </a:r>
          </a:p>
          <a:p>
            <a:pPr lvl="1"/>
            <a:r>
              <a:rPr lang="x-none" altLang="en-US"/>
              <a:t>[*] Support bluetooth on wifi cards</a:t>
            </a:r>
          </a:p>
          <a:p>
            <a:pPr lvl="1"/>
            <a:r>
              <a:rPr lang="x-none" altLang="en-US"/>
              <a:t>    *** Intel Firmware ***</a:t>
            </a:r>
          </a:p>
          <a:p>
            <a:pPr lvl="1"/>
            <a:r>
              <a:rPr lang="x-none" altLang="en-US"/>
              <a:t>[*] Add Intel descriptor.bin file # 必選</a:t>
            </a:r>
          </a:p>
          <a:p>
            <a:pPr lvl="1"/>
            <a:r>
              <a:rPr lang="x-none" altLang="en-US"/>
              <a:t>[*]   Add Intel ME/TXE firmware # 必選</a:t>
            </a:r>
          </a:p>
          <a:p>
            <a:pPr lvl="1"/>
            <a:r>
              <a:rPr lang="x-none" altLang="en-US"/>
              <a:t>(3rdparty/blobs/mainboard/$(MAINBOARDDIR)/me.bin) Path to management engine firmware # 同上</a:t>
            </a:r>
          </a:p>
          <a:p>
            <a:pPr lvl="1"/>
            <a:r>
              <a:rPr lang="x-none" altLang="en-US"/>
              <a:t>[*]     Verify the integrity of the supplied ME/TXE firmware</a:t>
            </a:r>
          </a:p>
          <a:p>
            <a:pPr lvl="1"/>
            <a:r>
              <a:rPr lang="x-none" altLang="en-US"/>
              <a:t>[*]     Strip down the Intel ME/TXE firmware # 如果要幹 ME 的話選上這個</a:t>
            </a:r>
          </a:p>
          <a:p>
            <a:pPr lvl="1"/>
            <a:r>
              <a:rPr lang="x-none" altLang="en-US"/>
              <a:t>          *** Please test the modified ME/TXE firmware and coreboot in two steps ***</a:t>
            </a:r>
          </a:p>
          <a:p>
            <a:pPr lvl="1"/>
            <a:r>
              <a:rPr lang="x-none" altLang="en-US"/>
              <a:t>[*]   Add gigabit ethernet firmware # 必選</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r>
              <a:rPr lang="en-US"/>
              <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p>
          <a:p>
            <a:pPr lvl="1"/>
            <a:r>
              <a:rPr lang="x-none" altLang="en-US"/>
              <a:t>-*- Enable PCIe Common Clock</a:t>
            </a:r>
          </a:p>
          <a:p>
            <a:pPr lvl="1"/>
            <a:r>
              <a:rPr lang="x-none" altLang="en-US"/>
              <a:t>-*- Enable PCIe ASPM</a:t>
            </a:r>
          </a:p>
          <a:p>
            <a:pPr lvl="1"/>
            <a:r>
              <a:rPr lang="x-none" altLang="en-US"/>
              <a:t>[*] Enable PCIe Clock Power Management</a:t>
            </a:r>
          </a:p>
          <a:p>
            <a:pPr lvl="1"/>
            <a:r>
              <a:rPr lang="x-none" altLang="en-US"/>
              <a:t>[*] Enable PCIe ASPM L1 SubState</a:t>
            </a:r>
          </a:p>
          <a:p>
            <a:pPr lvl="1"/>
            <a:r>
              <a:rPr lang="x-none" altLang="en-US"/>
              <a:t>[*] Enable I2C controller emulation in software</a:t>
            </a:r>
          </a:p>
          <a:p>
            <a:pPr lvl="0"/>
            <a:r>
              <a:rPr lang="x-none" altLang="en-US"/>
              <a:t>Generic Drivers 裏基本不需要動:</a:t>
            </a:r>
          </a:p>
          <a:p>
            <a:pPr lvl="1"/>
            <a:r>
              <a:rPr lang="x-none" altLang="en-US"/>
              <a:t>[*] SPI flash driver support in SMM</a:t>
            </a:r>
          </a:p>
          <a:p>
            <a:pPr lvl="1"/>
            <a:r>
              <a:rPr lang="x-none" altLang="en-US"/>
              <a:t>[*] Support Intel PCI-e WiFi adapters</a:t>
            </a:r>
          </a:p>
          <a:p>
            <a:pPr lvl="1"/>
            <a:r>
              <a:rPr lang="x-none" altLang="en-US"/>
              <a:t>[*] PS/2 keyboard init # 必選</a:t>
            </a:r>
          </a:p>
          <a:p>
            <a:pPr lvl="1"/>
            <a:r>
              <a:rPr lang="x-none" altLang="en-US"/>
              <a:t>[*] Enable TPM support # 如果需要 TPM 的話可以選上</a:t>
            </a:r>
          </a:p>
          <a:p>
            <a:pPr lvl="0"/>
            <a:r>
              <a:rPr lang="x-none" altLang="en-US"/>
              <a:t>Security 下沒需求的話就不用改了：</a:t>
            </a:r>
          </a:p>
          <a:p>
            <a:pPr lvl="1"/>
            <a:r>
              <a:rPr lang="x-none" altLang="en-US"/>
              <a:t>    Verified Boot (vboot)  ---&gt;</a:t>
            </a:r>
          </a:p>
          <a:p>
            <a:pPr lvl="1"/>
            <a:r>
              <a:rPr lang="x-none" altLang="en-US"/>
              <a:t>        [ ] Verify firmware with vboot.</a:t>
            </a:r>
          </a:p>
          <a:p>
            <a:pPr lvl="0"/>
            <a:r>
              <a:rPr lang="x-none" altLang="en-US"/>
              <a:t>Console 裏：</a:t>
            </a:r>
          </a:p>
          <a:p>
            <a:pPr lvl="1"/>
            <a:r>
              <a:rPr lang="x-none" altLang="en-US"/>
              <a:t>[*] Squelch AP CPUs from early console.</a:t>
            </a:r>
          </a:p>
          <a:p>
            <a:pPr lvl="1"/>
            <a:r>
              <a:rPr lang="x-none" altLang="en-US"/>
              <a:t>[*]   Send POST codes to an IO port</a:t>
            </a:r>
          </a:p>
          <a:p>
            <a:pPr lvl="0"/>
            <a:r>
              <a:rPr lang="x-none" altLang="en-US"/>
              <a:t>System Table：</a:t>
            </a:r>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p>
          <a:p>
            <a:pPr marL="742950" lvl="1" indent="-285750">
              <a:buFont typeface="Arial" charset="0"/>
              <a:buChar char="•"/>
            </a:pPr>
            <a:r>
              <a:rPr lang="en-US"/>
              <a:t>None - 無，什麼都沒有。</a:t>
            </a:r>
          </a:p>
          <a:p>
            <a:pPr marL="742950" lvl="1" indent="-285750">
              <a:buFont typeface="Arial" charset="0"/>
              <a:buChar char="•"/>
            </a:pPr>
            <a:r>
              <a:rPr lang="en-US"/>
              <a:t>An ELF executable payload - 一個 ELF 可執行文件作爲 Payload。</a:t>
            </a:r>
          </a:p>
          <a:p>
            <a:pPr marL="742950" lvl="1" indent="-285750">
              <a:buFont typeface="Arial" charset="0"/>
              <a:buChar char="•"/>
            </a:pPr>
            <a:r>
              <a:rPr lang="en-US"/>
              <a:t>Bayou - 一個可以從 CBFS（coreboot filesystem）裏選擇並啓動別的 payload 的工具（是不是有點繞）。</a:t>
            </a:r>
          </a:p>
          <a:p>
            <a:pPr marL="742950" lvl="1" indent="-285750">
              <a:buFont typeface="Arial" charset="0"/>
              <a:buChar char="•"/>
            </a:pPr>
            <a:r>
              <a:rPr lang="en-US"/>
              <a:t>FILO - 一個啓動管理器，比較簡單的那種。</a:t>
            </a:r>
          </a:p>
          <a:p>
            <a:pPr marL="742950" lvl="1" indent="-285750">
              <a:buFont typeface="Arial" charset="0"/>
              <a:buChar char="•"/>
            </a:pPr>
            <a:r>
              <a:rPr lang="en-US"/>
              <a:t>GRUB2 - 知名啓動管理器。</a:t>
            </a:r>
          </a:p>
          <a:p>
            <a:pPr marL="742950" lvl="1" indent="-285750">
              <a:buFont typeface="Arial" charset="0"/>
              <a:buChar char="•"/>
            </a:pPr>
            <a:r>
              <a:rPr lang="en-US" b="1">
                <a:solidFill>
                  <a:srgbClr val="00B050"/>
                </a:solidFill>
              </a:rPr>
              <a:t>SeaBIOS - 一個開源的 BIOS 實現，爲默認選項。</a:t>
            </a:r>
          </a:p>
          <a:p>
            <a:pPr marL="742950" lvl="1" indent="-285750">
              <a:buFont typeface="Arial" charset="0"/>
              <a:buChar char="•"/>
            </a:pPr>
            <a:r>
              <a:rPr lang="en-US"/>
              <a:t>U-Boot - 熟悉 ARM 的朋友應該知道（跑A Linux payload - 直接把一個 Linux 內核作爲 payload 塞進去。</a:t>
            </a:r>
          </a:p>
          <a:p>
            <a:pPr marL="742950" lvl="1" indent="-285750">
              <a:buFont typeface="Arial" charset="0"/>
              <a:buChar char="•"/>
            </a:pPr>
            <a:r>
              <a:rPr lang="en-US"/>
              <a:t>Tianocore coreboot payload package - 開源的 UEFI 實現。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r>
              <a:rPr lang="en-US"/>
              <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p>
          <a:p>
            <a:pPr lvl="0"/>
            <a:r>
              <a:rPr lang="x-none" altLang="en-US"/>
              <a:t>進入 build 目錄下就可以用 flashrom 刷了。</a:t>
            </a:r>
          </a:p>
          <a:p>
            <a:pPr lvl="1"/>
            <a:r>
              <a:rPr lang="x-none" altLang="en-US"/>
              <a:t>$ sudo flashrom -p internal:laptop=force_I_want_a_brick -c MX25L6405D -w coreboot.rom # 同樣的，這裏的命令也是 internal flash 的命令，如果用編程器的話需要根據情況進行修改。</a:t>
            </a:r>
          </a:p>
          <a:p>
            <a:pPr lvl="0"/>
            <a:r>
              <a:rPr lang="x-none" altLang="en-US"/>
              <a:t>如何配置 GRUB2</a:t>
            </a:r>
          </a:p>
          <a:p>
            <a:pPr lvl="1"/>
            <a:r>
              <a:rPr lang="x-none" altLang="en-US"/>
              <a:t>GRUB2 需要一個配置文件才能正常工作，詳細情況可以參考 https://github.com/hardenedlinux/Debian-GNU-Linux-Profiles/blob/master/docs/hardened_boot/grub-for-coreboot.md</a:t>
            </a:r>
          </a:p>
          <a:p>
            <a:pPr lvl="1"/>
            <a:r>
              <a:rPr lang="x-none" altLang="en-US"/>
              <a:t>幾個注意點：</a:t>
            </a:r>
          </a:p>
          <a:p>
            <a:pPr lvl="2"/>
            <a:r>
              <a:rPr lang="x-none" altLang="en-US"/>
              <a:t>一些經常變動的東西可以寫到硬盤上讓 GRUB 自己去加載，而不是寫到固件裏面。</a:t>
            </a:r>
          </a:p>
          <a:p>
            <a:pPr lvl="2"/>
            <a:r>
              <a:rPr lang="x-none" altLang="en-US"/>
              <a:t>(memdisk) 和 (cbfsdisk) 要區分清楚，(cbfsdisk) 是 ROM 裏的 CBFS 區域，而 (memdisk) 是 grub-mkstandalone 時包括進去的部分。</a:t>
            </a:r>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7500" lnSpcReduction="20000"/>
          </a:bodyPr>
          <a:lstStyle/>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p>
          <a:p>
            <a:pPr fontAlgn="auto">
              <a:lnSpc>
                <a:spcPct val="140000"/>
              </a:lnSpc>
            </a:pPr>
            <a:r>
              <a:rPr lang="en-US" altLang="zh-CN"/>
              <a:t>For with DT support refer to Documentation/devicetree/bindings/gpio/gpio.txt.</a:t>
            </a:r>
          </a:p>
          <a:p>
            <a:pPr fontAlgn="auto">
              <a:lnSpc>
                <a:spcPct val="140000"/>
              </a:lnSpc>
            </a:pPr>
            <a:r>
              <a:rPr lang="en-US" altLang="zh-CN"/>
              <a:t>For non-DT support, user can call gpiochip_add_pin_range() with appropriate</a:t>
            </a:r>
          </a:p>
          <a:p>
            <a:pPr fontAlgn="auto">
              <a:lnSpc>
                <a:spcPct val="140000"/>
              </a:lnSpc>
            </a:pPr>
            <a:r>
              <a:rPr lang="en-US" altLang="zh-CN"/>
              <a:t>parameters to register a range of gpio pins with a pinctrl driver.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67500" lnSpcReduction="10000"/>
          </a:bodyPr>
          <a:lstStyle/>
          <a:p>
            <a:r>
              <a:rPr lang="x-none" altLang="en-US"/>
              <a:t>Sync coreboot code</a:t>
            </a:r>
          </a:p>
          <a:p>
            <a:pPr lvl="1"/>
            <a:r>
              <a:rPr lang="x-none" altLang="en-US"/>
              <a:t>export REPO_HOST_PORT_INFO="chromium.XXXXXXX.com 418"</a:t>
            </a:r>
          </a:p>
          <a:p>
            <a:pPr lvl="1"/>
            <a:r>
              <a:rPr lang="x-none" altLang="en-US"/>
              <a:t>mkdir ~/workspace/ldev-consolidated_01</a:t>
            </a:r>
          </a:p>
          <a:p>
            <a:pPr lvl="1"/>
            <a:r>
              <a:rPr lang="x-none" altLang="en-US"/>
              <a:t>cd ~/workspace/ldev-consolidated_01</a:t>
            </a:r>
          </a:p>
          <a:p>
            <a:pPr lvl="1"/>
            <a:r>
              <a:rPr lang="x-none" altLang="en-US"/>
              <a:t>repo init -u ssh://chromium.XXXXXXX.com/chromiumos/manifest-mirror.git</a:t>
            </a:r>
          </a:p>
          <a:p>
            <a:pPr lvl="1"/>
            <a:r>
              <a:rPr lang="x-none" altLang="en-US"/>
              <a:t>repo sync</a:t>
            </a:r>
          </a:p>
          <a:p>
            <a:pPr lvl="0"/>
            <a:r>
              <a:rPr lang="x-none" altLang="en-US"/>
              <a:t>Build coreboot with Intel FSP</a:t>
            </a:r>
          </a:p>
          <a:p>
            <a:pPr lvl="1"/>
            <a:r>
              <a:rPr lang="x-none" altLang="en-US"/>
              <a:t>cros_sdk --enter</a:t>
            </a:r>
          </a:p>
          <a:p>
            <a:pPr lvl="1"/>
            <a:r>
              <a:rPr lang="x-none" altLang="en-US"/>
              <a:t>./setup_board --board=</a:t>
            </a:r>
            <a:r>
              <a:rPr lang="x-none" altLang="en-US" b="1" i="1"/>
              <a:t>carol</a:t>
            </a:r>
          </a:p>
          <a:p>
            <a:pPr lvl="1"/>
            <a:r>
              <a:rPr lang="x-none" altLang="en-US"/>
              <a:t>cros_workon-</a:t>
            </a:r>
            <a:r>
              <a:rPr lang="x-none" altLang="en-US" b="1" i="1"/>
              <a:t>carol </a:t>
            </a:r>
            <a:r>
              <a:rPr lang="x-none" altLang="en-US"/>
              <a:t>start coreboot depthcharge libpayload vboot_reference chromeos-bootimage chromeos-mrc</a:t>
            </a:r>
          </a:p>
          <a:p>
            <a:pPr lvl="1"/>
            <a:r>
              <a:rPr lang="x-none" altLang="en-US"/>
              <a:t># FSP build</a:t>
            </a:r>
          </a:p>
          <a:p>
            <a:pPr lvl="1"/>
            <a:r>
              <a:rPr lang="x-none" altLang="en-US"/>
              <a:t>USE="fsp_src" emerge-</a:t>
            </a:r>
            <a:r>
              <a:rPr lang="x-none" altLang="en-US" b="1" i="1"/>
              <a:t>carol </a:t>
            </a:r>
            <a:r>
              <a:rPr lang="x-none" altLang="en-US"/>
              <a:t>sys-boot/chromeos-mrc</a:t>
            </a:r>
          </a:p>
          <a:p>
            <a:pPr lvl="1"/>
            <a:r>
              <a:rPr lang="x-none" altLang="en-US"/>
              <a:t># Coreboot build</a:t>
            </a:r>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a:r>
              <a:rPr lang="x-none" altLang="en-US"/>
              <a:t>NOTE: There can be build errors if the error is because of the missing file "ec.RW.bin"</a:t>
            </a:r>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a:r>
              <a:rPr lang="x-none" altLang="en-US"/>
              <a:t>Build EC Firmware</a:t>
            </a:r>
          </a:p>
          <a:p>
            <a:pPr lvl="1"/>
            <a:r>
              <a:rPr lang="x-none" altLang="en-US"/>
              <a:t>cros_workon-</a:t>
            </a:r>
            <a:r>
              <a:rPr lang="x-none" altLang="en-US" b="1" i="1"/>
              <a:t>carol </a:t>
            </a:r>
            <a:r>
              <a:rPr lang="x-none" altLang="en-US"/>
              <a:t>start chromeos-ec</a:t>
            </a:r>
          </a:p>
          <a:p>
            <a:pPr lvl="1"/>
            <a:r>
              <a:rPr lang="x-none" altLang="en-US"/>
              <a:t>emerge-</a:t>
            </a:r>
            <a:r>
              <a:rPr lang="x-none" altLang="en-US" b="1" i="1"/>
              <a:t>carol </a:t>
            </a:r>
            <a:r>
              <a:rPr lang="x-none" altLang="en-US"/>
              <a:t>chromeos-ec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97500"/>
          </a:bodyPr>
          <a:lstStyle/>
          <a:p>
            <a:r>
              <a:rPr lang="en-US"/>
              <a:t>In EC source, you can find the battery parameters in board/battery.c</a:t>
            </a:r>
          </a:p>
          <a:p>
            <a:r>
              <a:rPr lang="en-US"/>
              <a:t>ex: voltage_max/voltage_normal/voltage_min.</a:t>
            </a:r>
          </a:p>
          <a:p>
            <a:r>
              <a:rPr lang="en-US"/>
              <a:t>Refer board/</a:t>
            </a:r>
            <a:r>
              <a:rPr lang="x-none" altLang="en-US"/>
              <a:t>$BOARD</a:t>
            </a:r>
            <a:r>
              <a:rPr lang="en-US"/>
              <a:t>/battery.c to support multiple batteries, but it has to rebuild EC firmware.</a:t>
            </a:r>
          </a:p>
          <a:p>
            <a:r>
              <a:rPr lang="en-US"/>
              <a:t>EC uses voltage_min in battery_too_low function, so if your new reactive project uses a new battery with lower voltage_min</a:t>
            </a:r>
            <a:r>
              <a:rPr lang="x-none" altLang="en-US"/>
              <a:t>, the parameters MUST BE calibrated.</a:t>
            </a:r>
            <a:endParaRPr lang="en-US"/>
          </a:p>
          <a:p>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7500" lnSpcReduction="1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r>
              <a:rPr lang="en-US"/>
              <a:t>$ /usr/share/vboot/bin/set_gbb_flags.sh 0x239</a:t>
            </a:r>
          </a:p>
          <a:p>
            <a:r>
              <a:rPr lang="en-US"/>
              <a:t>$ reboot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10000"/>
          </a:bodyPr>
          <a:lstStyle/>
          <a:p>
            <a:r>
              <a:rPr lang="en-US"/>
              <a:t>The cros_sdk command supports mounting additional directories into your chroot environment.  This can be used to share editor configurations, a directory full of recovery images, etc.</a:t>
            </a:r>
          </a:p>
          <a:p>
            <a:r>
              <a:rPr lang="en-US"/>
              <a:t>You can create a src/scripts/.local_mounts file listing all the directories (outside of the chroot) that you'd like to access inside the chroot. </a:t>
            </a:r>
            <a:r>
              <a:rPr lang="x-none" altLang="en-US"/>
              <a:t>For example:</a:t>
            </a:r>
          </a:p>
          <a:p>
            <a:pPr lvl="1"/>
            <a:r>
              <a:rPr lang="x-none" altLang="en-US"/>
              <a:t> # source(path outside chroot) destination(path inside chroot)</a:t>
            </a:r>
          </a:p>
          <a:p>
            <a:pPr lvl="1"/>
            <a:r>
              <a:rPr lang="x-none" altLang="en-US"/>
              <a:t>/usr/share/vim/google</a:t>
            </a:r>
          </a:p>
          <a:p>
            <a:pPr lvl="1"/>
            <a:r>
              <a:rPr lang="x-none" altLang="en-US"/>
              <a:t>/home/YOURID/Downloads /Downloads</a:t>
            </a:r>
          </a:p>
          <a:p>
            <a:pPr lvl="0"/>
            <a:r>
              <a:rPr lang="x-none" altLang="en-US"/>
              <a:t>Each line of .local_mounts refers to a directory you'd like to mount, and where you'd like it mounted. For security and safety reasons, all directories mounted via .local_mounts will be read-only.</a:t>
            </a:r>
          </a:p>
          <a:p>
            <a:pPr lvl="0"/>
            <a:r>
              <a:rPr lang="x-none" altLang="en-US"/>
              <a:t>Reference: http://dev.chromium.org/chromium-os/tips-and-tricks-for-chromium-os-developers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p>
          <a:p>
            <a:pPr lvl="1"/>
            <a:r>
              <a:rPr lang="x-none" altLang="en-US"/>
              <a:t>$ cd .repo</a:t>
            </a:r>
          </a:p>
          <a:p>
            <a:pPr lvl="1"/>
            <a:r>
              <a:rPr lang="x-none" altLang="en-US"/>
              <a:t>$ mkdir -p local_manifests</a:t>
            </a:r>
          </a:p>
          <a:p>
            <a:pPr lvl="1"/>
            <a:r>
              <a:rPr lang="x-none" altLang="en-US"/>
              <a:t>$ cd local_manifests</a:t>
            </a:r>
          </a:p>
          <a:p>
            <a:pPr lvl="1"/>
            <a:r>
              <a:rPr lang="x-none" altLang="en-US"/>
              <a:t>$ vim local_manifest.xml # includes the following lines:</a:t>
            </a:r>
          </a:p>
          <a:p>
            <a:pPr lvl="2"/>
            <a:r>
              <a:rPr lang="x-none" altLang="en-US"/>
              <a:t>&lt;?xml version='1.0' encoding='UTF-8'?&gt;</a:t>
            </a:r>
          </a:p>
          <a:p>
            <a:pPr lvl="2"/>
            <a:r>
              <a:rPr lang="x-none" altLang="en-US"/>
              <a:t>&lt;manifest&gt;</a:t>
            </a:r>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a:r>
              <a:rPr lang="x-none" altLang="en-US"/>
              <a:t>&lt;/manifest&gt;</a:t>
            </a:r>
          </a:p>
          <a:p>
            <a:pPr lvl="1"/>
            <a:r>
              <a:rPr lang="x-none" altLang="en-US"/>
              <a:t>Back to ToT, "cd ../..; repo sync"</a:t>
            </a:r>
          </a:p>
          <a:p>
            <a:pPr lvl="1"/>
            <a:r>
              <a:rPr lang="x-none" altLang="en-US"/>
              <a:t>Build packages and images # Refer to page 2</a:t>
            </a:r>
            <a:r>
              <a:rPr lang="en-US" altLang="x-none"/>
              <a:t>7</a:t>
            </a:r>
            <a:endParaRPr lang="x-none" altLang="en-US"/>
          </a:p>
          <a:p>
            <a:pPr lvl="1"/>
            <a:r>
              <a:rPr lang="x-none" altLang="en-US"/>
              <a:t>Examine built images</a:t>
            </a:r>
          </a:p>
          <a:p>
            <a:pPr lvl="2"/>
            <a:r>
              <a:rPr lang="x-none" altLang="en-US"/>
              <a:t>(cr) $ ./mount_gpt_image.sh --board=${BOARD} -f $(./get_latest_image.sh --board=${BOARD})</a:t>
            </a:r>
          </a:p>
          <a:p>
            <a:pPr lvl="2"/>
            <a:r>
              <a:rPr lang="x-none" altLang="en-US"/>
              <a:t>(cr) $ # Do something you'd like to check</a:t>
            </a:r>
          </a:p>
          <a:p>
            <a:pPr lvl="2"/>
            <a:r>
              <a:rPr lang="x-none" altLang="en-US"/>
              <a:t>(cr) $ ./mount_gpt_image.sh --board=${BOARD} -u     # remember to umount</a:t>
            </a:r>
          </a:p>
          <a:p>
            <a:pPr lvl="2"/>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153670" y="872490"/>
            <a:ext cx="6353810" cy="5820410"/>
          </a:xfrm>
        </p:spPr>
        <p:txBody>
          <a:bodyPr>
            <a:normAutofit fontScale="97500" lnSpcReduction="10000"/>
          </a:bodyPr>
          <a:lstStyle/>
          <a:p>
            <a:r>
              <a:rPr lang="x-none" altLang="en-US"/>
              <a:t>Test your images on QEMU (optional)</a:t>
            </a:r>
          </a:p>
          <a:p>
            <a:pPr lvl="1"/>
            <a:r>
              <a:rPr lang="x-none" altLang="en-US"/>
              <a:t>Assume you have QEMU at system-wide ($ sudo apt-get install qemu-kvm), and remember to turn on visualization in BIOS</a:t>
            </a:r>
          </a:p>
          <a:p>
            <a:pPr lvl="1"/>
            <a:r>
              <a:rPr lang="x-none" altLang="en-US"/>
              <a:t>Build image for QEMU (inside chroot)</a:t>
            </a:r>
          </a:p>
          <a:p>
            <a:pPr lvl="2"/>
            <a:r>
              <a:rPr lang="x-none" altLang="en-US"/>
              <a:t>(cr) $ ./image_to_vm.sh --from=../build/images/your_platform_name/latest --board=${BOARD}</a:t>
            </a:r>
          </a:p>
          <a:p>
            <a:pPr lvl="2"/>
            <a:r>
              <a:rPr lang="x-none" altLang="en-US"/>
              <a:t>Launch QEMU with image (outside chroot)</a:t>
            </a:r>
          </a:p>
          <a:p>
            <a:pPr lvl="2"/>
            <a:r>
              <a:rPr lang="x-none" altLang="en-US"/>
              <a:t>$ sudo kvm -m 2048 -hda src/build/images/auron/latest/chromiumos_qemu_image.bin -net nic,model=e1000 -net user</a:t>
            </a:r>
          </a:p>
          <a:p>
            <a:pPr lvl="2"/>
            <a:r>
              <a:rPr lang="x-none" altLang="en-US"/>
              <a:t>(cr) $ sudo qemu-system-x86_64 -enable-kvm -m 1024 -cpu Broadwell -net nic,model=e1000 -net user -hda /mnt/host/source/src/build/images/fox_wtm2/latest/chromiumos_qemu_image.bin</a:t>
            </a:r>
          </a:p>
          <a:p>
            <a:pPr lvl="2"/>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67500" lnSpcReduction="10000"/>
          </a:bodyPr>
          <a:lstStyle/>
          <a:p>
            <a:r>
              <a:rPr lang="en-US"/>
              <a:t>Ftrace is the famous Linux kernel profiling tool. UXTune is based on Ftrace.</a:t>
            </a:r>
          </a:p>
          <a:p>
            <a:r>
              <a:rPr lang="en-US"/>
              <a:t>Mount the debugfs filesystem</a:t>
            </a:r>
          </a:p>
          <a:p>
            <a:pPr lvl="1"/>
            <a:r>
              <a:rPr lang="en-US"/>
              <a:t>mount -t debugfs none /sys/kernel/debug</a:t>
            </a:r>
          </a:p>
          <a:p>
            <a:pPr lvl="0"/>
            <a:r>
              <a:rPr lang="en-US"/>
              <a:t>Enter the ftrace the working directory</a:t>
            </a:r>
          </a:p>
          <a:p>
            <a:pPr lvl="1"/>
            <a:r>
              <a:rPr lang="en-US"/>
              <a:t>cd /sys/kernel/debug/tracing</a:t>
            </a:r>
          </a:p>
          <a:p>
            <a:pPr lvl="0"/>
            <a:r>
              <a:rPr lang="en-US"/>
              <a:t>Start to capture data using the "function" tracer</a:t>
            </a:r>
          </a:p>
          <a:p>
            <a:pPr lvl="1"/>
            <a:r>
              <a:rPr lang="en-US"/>
              <a:t>echo 0 &gt; /sys/kernel/debug/tracing/tracing_enabled</a:t>
            </a:r>
          </a:p>
          <a:p>
            <a:pPr lvl="1"/>
            <a:r>
              <a:rPr lang="en-US"/>
              <a:t>echo 1 &gt; /proc/sys/kernel/ftrace_enabled</a:t>
            </a:r>
          </a:p>
          <a:p>
            <a:pPr lvl="1"/>
            <a:r>
              <a:rPr lang="en-US"/>
              <a:t>echo function &gt; /sys/kernel/debug/tracing/current_tracer</a:t>
            </a:r>
          </a:p>
          <a:p>
            <a:pPr lvl="1"/>
            <a:r>
              <a:rPr lang="en-US"/>
              <a:t>echo 1 &gt; /sys/kernel/debug/tracing/tracing_on</a:t>
            </a:r>
          </a:p>
          <a:p>
            <a:pPr lvl="1"/>
            <a:r>
              <a:rPr lang="en-US"/>
              <a:t>echo 1 &gt; /sys/kernel/debug/tracing/tracing_enabled</a:t>
            </a:r>
          </a:p>
          <a:p>
            <a:pPr lvl="1"/>
            <a:r>
              <a:rPr lang="en-US"/>
              <a:t>... your work ...</a:t>
            </a:r>
          </a:p>
          <a:p>
            <a:pPr lvl="0"/>
            <a:r>
              <a:rPr lang="en-US"/>
              <a:t>Start to capture data using the "function graph" tracer</a:t>
            </a:r>
          </a:p>
          <a:p>
            <a:pPr lvl="1"/>
            <a:r>
              <a:rPr lang="en-US"/>
              <a:t>echo function_graph &gt; /sys/kernel/debug/tracing/current_tracer</a:t>
            </a:r>
          </a:p>
          <a:p>
            <a:pPr lvl="0"/>
            <a:r>
              <a:rPr lang="en-US"/>
              <a:t>Stop and view data</a:t>
            </a:r>
          </a:p>
          <a:p>
            <a:pPr lvl="1"/>
            <a:r>
              <a:rPr lang="en-US"/>
              <a:t>echo 0 &gt; /sys/kernel/debug/tracing/tracing_enabled</a:t>
            </a:r>
          </a:p>
          <a:p>
            <a:pPr lvl="1"/>
            <a:r>
              <a:rPr lang="en-US"/>
              <a:t>cat /sys/kernel/debug/tracing/trace &gt; data.file</a:t>
            </a:r>
          </a:p>
          <a:p>
            <a:pPr lvl="1"/>
            <a:r>
              <a:rPr lang="en-US"/>
              <a:t>vi data.file</a:t>
            </a:r>
          </a:p>
          <a:p>
            <a:pPr lvl="0"/>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2500" lnSpcReduction="10000"/>
          </a:bodyPr>
          <a:lstStyle/>
          <a:p>
            <a:r>
              <a:rPr lang="en-US"/>
              <a:t>Step 1. Enabling Developer Mode</a:t>
            </a:r>
          </a:p>
          <a:p>
            <a:r>
              <a:rPr lang="en-US"/>
              <a:t>Step 2. Installing Crouton</a:t>
            </a:r>
          </a:p>
          <a:p>
            <a:pPr lvl="1"/>
            <a:r>
              <a:rPr lang="en-US"/>
              <a:t>Step 2.1 Download the latest release of Crouton to your Chromebook: http://goo.gl/fd3zc</a:t>
            </a:r>
          </a:p>
          <a:p>
            <a:pPr lvl="1"/>
            <a:r>
              <a:rPr lang="en-US"/>
              <a:t>Step 2.2 Install Crouton with the Xfce desktop</a:t>
            </a:r>
          </a:p>
          <a:p>
            <a:pPr lvl="0"/>
            <a:r>
              <a:rPr lang="en-US"/>
              <a:t>Step 3. Run Ubuntu - sudo startxfce4</a:t>
            </a:r>
          </a:p>
          <a:p>
            <a:pPr lvl="0"/>
            <a:r>
              <a:rPr lang="en-US"/>
              <a:t>Step 4. OS switch</a:t>
            </a:r>
          </a:p>
          <a:p>
            <a:pPr lvl="1"/>
            <a:r>
              <a:rPr lang="en-US"/>
              <a:t>Chrome OS -&gt; Ubuntu : Alt+Ctrl+Shift+Back</a:t>
            </a:r>
          </a:p>
          <a:p>
            <a:pPr lvl="1"/>
            <a:r>
              <a:rPr lang="en-US"/>
              <a:t>Ubuntu -&gt; Chrome OS : lt+Ctrl+Shift+Forward</a:t>
            </a:r>
          </a:p>
          <a:p>
            <a:pPr lvl="0"/>
            <a:r>
              <a:rPr lang="en-US"/>
              <a:t>Advanced installation:</a:t>
            </a:r>
          </a:p>
          <a:p>
            <a:pPr lvl="1"/>
            <a:r>
              <a:rPr lang="en-US"/>
              <a:t>sudo -i</a:t>
            </a:r>
          </a:p>
          <a:p>
            <a:pPr lvl="1"/>
            <a:r>
              <a:rPr lang="en-US"/>
              <a:t>cd /home/user/{uuid}/Download</a:t>
            </a:r>
          </a:p>
          <a:p>
            <a:pPr lvl="1"/>
            <a:r>
              <a:rPr lang="en-US"/>
              <a:t>List available target: sh ./crouton -t list</a:t>
            </a:r>
          </a:p>
          <a:p>
            <a:pPr lvl="1"/>
            <a:r>
              <a:rPr lang="en-US"/>
              <a:t>List available release: sh ./crouton -r list</a:t>
            </a:r>
          </a:p>
          <a:p>
            <a:pPr lvl="1"/>
            <a:r>
              <a:rPr lang="en-US"/>
              <a:t>Install Ubuntu 14.04 w/ Unity: sh ./crouton -t unity-desktop -r trusty</a:t>
            </a:r>
          </a:p>
          <a:p>
            <a:pPr lvl="1"/>
            <a:r>
              <a:rPr lang="en-US"/>
              <a:t>Install Xfce w/ applications: sh ./crouton -t xfce-desktop</a:t>
            </a:r>
          </a:p>
          <a:p>
            <a:pPr lvl="1"/>
            <a:r>
              <a:rPr lang="en-US"/>
              <a:t>Install LXDE w/ applications: sh ./crouton -t lxde-desktop</a:t>
            </a:r>
          </a:p>
          <a:p>
            <a:pPr lvl="1"/>
            <a:r>
              <a:rPr lang="en-US"/>
              <a:t>Install GNOME w/ applications: sh  ./crouton -t gnome-desktop</a:t>
            </a:r>
          </a:p>
          <a:p>
            <a:pPr lvl="1"/>
            <a:r>
              <a:rPr lang="en-US"/>
              <a:t>Install KDE w/ applications: sh  ./crouton -t kde-desktop</a:t>
            </a:r>
          </a:p>
        </p:txBody>
      </p:sp>
      <p:pic>
        <p:nvPicPr>
          <p:cNvPr id="4" name="Picture 3"/>
          <p:cNvPicPr>
            <a:picLocks noChangeAspect="1"/>
          </p:cNvPicPr>
          <p:nvPr/>
        </p:nvPicPr>
        <p:blipFill>
          <a:blip r:embed="rId2"/>
          <a:stretch>
            <a:fillRect/>
          </a:stretch>
        </p:blipFill>
        <p:spPr>
          <a:xfrm>
            <a:off x="6176010" y="690880"/>
            <a:ext cx="2528570" cy="1467485"/>
          </a:xfrm>
          <a:prstGeom prst="rect">
            <a:avLst/>
          </a:prstGeom>
        </p:spPr>
      </p:pic>
      <p:pic>
        <p:nvPicPr>
          <p:cNvPr id="5" name="Picture 4"/>
          <p:cNvPicPr>
            <a:picLocks noChangeAspect="1"/>
          </p:cNvPicPr>
          <p:nvPr/>
        </p:nvPicPr>
        <p:blipFill>
          <a:blip r:embed="rId3"/>
          <a:stretch>
            <a:fillRect/>
          </a:stretch>
        </p:blipFill>
        <p:spPr>
          <a:xfrm>
            <a:off x="7933690" y="2216150"/>
            <a:ext cx="3998595" cy="36099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lstStyle/>
          <a:p>
            <a:r>
              <a:rPr lang="zh-CN" altLang="en-US"/>
              <a:t>在Linux/Unix類操作系統上, DISPLAY用來設置將圖形顯示到何處. 在終端上輸入printenv查看當前環境變量</a:t>
            </a:r>
            <a:r>
              <a:rPr lang="en-US" altLang="zh-CN"/>
              <a:t>. </a:t>
            </a:r>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5000" lnSpcReduction="10000"/>
          </a:bodyPr>
          <a:lstStyle/>
          <a:p>
            <a:r>
              <a:rPr lang="x-none" altLang="en-US"/>
              <a:t>简介</a:t>
            </a:r>
          </a:p>
          <a:p>
            <a:pPr lvl="1"/>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a:r>
              <a:rPr lang="en-US"/>
              <a:t>D-BUS 的内部工作方式</a:t>
            </a:r>
          </a:p>
          <a:p>
            <a:pPr lvl="1"/>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a:r>
              <a:rPr lang="en-US"/>
              <a:t>一旦应用程序连接到了一个总线，它们就必须通过添加 匹配器（matchers） 来声明它们希望 收到哪种消息。匹配器为可以基于接口、对象路径和方法进行接收的消息指定一组规则（见后）。</a:t>
            </a:r>
          </a:p>
          <a:p>
            <a:pPr lvl="1"/>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a:r>
              <a:rPr lang="en-US"/>
              <a:t>在 D-BUS 中有四种类型的消息：方法调用（method calls）、方法返回（method returns）、信号（signals） 和错误（errors）。</a:t>
            </a:r>
          </a:p>
          <a:p>
            <a:pPr lvl="1"/>
            <a:r>
              <a:rPr lang="en-US"/>
              <a:t>服务（Services） 是 D-BUS 的最高层次抽象。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dirty="0"/>
              <a:t>GPU Top - An Open Source GPU Profiling </a:t>
            </a:r>
            <a:r>
              <a:rPr lang="en-US" dirty="0" smtClean="0"/>
              <a:t>Tool (1/3) </a:t>
            </a:r>
            <a:endParaRPr lang="en-US" dirty="0"/>
          </a:p>
        </p:txBody>
      </p:sp>
      <p:sp>
        <p:nvSpPr>
          <p:cNvPr id="3" name="Content Placeholder 2"/>
          <p:cNvSpPr>
            <a:spLocks noGrp="1"/>
          </p:cNvSpPr>
          <p:nvPr>
            <p:ph idx="1"/>
          </p:nvPr>
        </p:nvSpPr>
        <p:spPr>
          <a:xfrm>
            <a:off x="838200" y="1260628"/>
            <a:ext cx="10515600" cy="5406501"/>
          </a:xfrm>
        </p:spPr>
        <p:txBody>
          <a:bodyPr>
            <a:normAutofit fontScale="85000" lnSpcReduction="20000"/>
          </a:bodyPr>
          <a:lstStyle/>
          <a:p>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p>
          <a:p>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p>
          <a:p>
            <a:pPr lvl="1"/>
            <a:r>
              <a:rPr lang="en-US" dirty="0" smtClean="0"/>
              <a:t>Build Chromium OS kernel</a:t>
            </a:r>
          </a:p>
          <a:p>
            <a:pPr lvl="2"/>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a:r>
              <a:rPr lang="en-US" dirty="0"/>
              <a:t> Then, execute the following: USE='kernel-4_14 -kernel-${VERSION}' emerge-${BOARD} </a:t>
            </a:r>
            <a:r>
              <a:rPr lang="en-US" dirty="0" err="1" smtClean="0"/>
              <a:t>linux</a:t>
            </a:r>
            <a:r>
              <a:rPr lang="en-US" dirty="0" smtClean="0"/>
              <a:t>-sources</a:t>
            </a:r>
          </a:p>
          <a:p>
            <a:pPr lvl="1"/>
            <a:r>
              <a:rPr lang="en-US" dirty="0" smtClean="0"/>
              <a:t>Update Chromium Device</a:t>
            </a:r>
          </a:p>
          <a:p>
            <a:pPr lvl="2"/>
            <a:r>
              <a:rPr lang="en-US" dirty="0"/>
              <a:t>From ~/trunk/</a:t>
            </a:r>
            <a:r>
              <a:rPr lang="en-US" dirty="0" err="1"/>
              <a:t>src</a:t>
            </a:r>
            <a:r>
              <a:rPr lang="en-US" dirty="0"/>
              <a:t>/scripts, execute the following: ./</a:t>
            </a:r>
            <a:r>
              <a:rPr lang="en-US" dirty="0" err="1"/>
              <a:t>update_kernel</a:t>
            </a:r>
            <a:r>
              <a:rPr lang="en-US" dirty="0"/>
              <a:t> --board=${BOARD} --remote=${DEVICE_IP_ADDRESS}</a:t>
            </a:r>
          </a:p>
          <a:p>
            <a:pPr lvl="2"/>
            <a:r>
              <a:rPr lang="en-US" dirty="0"/>
              <a:t>Accept the prompts asking for verification, and let the developer machine reboot the target device</a:t>
            </a:r>
          </a:p>
          <a:p>
            <a:pPr lvl="2"/>
            <a:r>
              <a:rPr lang="en-US" dirty="0"/>
              <a:t>On reboot, the script should end and define both the previous kernel version and the updated kernel version</a:t>
            </a:r>
            <a:endParaRPr lang="en-US" dirty="0" smtClean="0"/>
          </a:p>
          <a:p>
            <a:endParaRPr lang="en-US" dirty="0" smtClean="0"/>
          </a:p>
          <a:p>
            <a:endParaRPr lang="en-US" dirty="0"/>
          </a:p>
        </p:txBody>
      </p:sp>
    </p:spTree>
    <p:extLst>
      <p:ext uri="{BB962C8B-B14F-4D97-AF65-F5344CB8AC3E}">
        <p14:creationId xmlns:p14="http://schemas.microsoft.com/office/powerpoint/2010/main" val="384183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dirty="0"/>
              <a:t>GPU Top - An Open Source GPU Profiling </a:t>
            </a:r>
            <a:r>
              <a:rPr lang="en-US" dirty="0" smtClean="0"/>
              <a:t>Tool (2/3) </a:t>
            </a:r>
            <a:endParaRPr lang="en-US" dirty="0"/>
          </a:p>
        </p:txBody>
      </p:sp>
      <p:sp>
        <p:nvSpPr>
          <p:cNvPr id="3" name="Content Placeholder 2"/>
          <p:cNvSpPr>
            <a:spLocks noGrp="1"/>
          </p:cNvSpPr>
          <p:nvPr>
            <p:ph idx="1"/>
          </p:nvPr>
        </p:nvSpPr>
        <p:spPr>
          <a:xfrm>
            <a:off x="838200" y="1260628"/>
            <a:ext cx="10515600" cy="5406501"/>
          </a:xfrm>
        </p:spPr>
        <p:txBody>
          <a:bodyPr>
            <a:normAutofit fontScale="92500" lnSpcReduction="20000"/>
          </a:bodyPr>
          <a:lstStyle/>
          <a:p>
            <a:r>
              <a:rPr lang="en-US" dirty="0"/>
              <a:t>Installing </a:t>
            </a:r>
            <a:r>
              <a:rPr lang="en-US" dirty="0" err="1"/>
              <a:t>GPUTop</a:t>
            </a:r>
            <a:r>
              <a:rPr lang="en-US" dirty="0"/>
              <a:t> as a Command Line Interface </a:t>
            </a:r>
            <a:r>
              <a:rPr lang="en-US" dirty="0" smtClean="0"/>
              <a:t>on Chromium Target</a:t>
            </a:r>
          </a:p>
          <a:p>
            <a:pPr lvl="1"/>
            <a:r>
              <a:rPr lang="en-US" dirty="0"/>
              <a:t>Ensure the most recent version of </a:t>
            </a:r>
            <a:r>
              <a:rPr lang="en-US" dirty="0" err="1"/>
              <a:t>GPUTop</a:t>
            </a:r>
            <a:r>
              <a:rPr lang="en-US" dirty="0"/>
              <a:t> has been properly patched into dev-libs/</a:t>
            </a:r>
            <a:r>
              <a:rPr lang="en-US" dirty="0" err="1"/>
              <a:t>gputop</a:t>
            </a:r>
            <a:r>
              <a:rPr lang="en-US" dirty="0"/>
              <a:t> (v0.0)</a:t>
            </a:r>
          </a:p>
          <a:p>
            <a:pPr lvl="1"/>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a:r>
              <a:rPr lang="en-US" dirty="0"/>
              <a:t>If </a:t>
            </a:r>
            <a:r>
              <a:rPr lang="en-US" dirty="0" err="1"/>
              <a:t>GPUTop</a:t>
            </a:r>
            <a:r>
              <a:rPr lang="en-US" dirty="0"/>
              <a:t> fails to emerge to board, consider tracing the errors as detailed in the sub-step 2a</a:t>
            </a:r>
          </a:p>
          <a:p>
            <a:pPr lvl="1"/>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a:r>
              <a:rPr lang="en-US" dirty="0"/>
              <a:t>Start up the target device, at the log in screen open a shell prompt "ctrl-alt-&lt;F2&gt;"</a:t>
            </a:r>
          </a:p>
          <a:p>
            <a:pPr lvl="1"/>
            <a:r>
              <a:rPr lang="en-US" dirty="0"/>
              <a:t>Install the image with </a:t>
            </a:r>
            <a:r>
              <a:rPr lang="en-US" dirty="0" err="1"/>
              <a:t>sudo</a:t>
            </a:r>
            <a:r>
              <a:rPr lang="en-US" dirty="0"/>
              <a:t> </a:t>
            </a:r>
            <a:r>
              <a:rPr lang="en-US" dirty="0" err="1"/>
              <a:t>chromeos</a:t>
            </a:r>
            <a:r>
              <a:rPr lang="en-US" dirty="0"/>
              <a:t>-install </a:t>
            </a:r>
          </a:p>
          <a:p>
            <a:pPr lvl="1"/>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smtClean="0"/>
          </a:p>
          <a:p>
            <a:endParaRPr lang="en-US" dirty="0"/>
          </a:p>
        </p:txBody>
      </p:sp>
    </p:spTree>
    <p:extLst>
      <p:ext uri="{BB962C8B-B14F-4D97-AF65-F5344CB8AC3E}">
        <p14:creationId xmlns:p14="http://schemas.microsoft.com/office/powerpoint/2010/main" val="1243099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dirty="0"/>
              <a:t>GPU Top - An Open Source GPU Profiling </a:t>
            </a:r>
            <a:r>
              <a:rPr lang="en-US" dirty="0" smtClean="0"/>
              <a:t>Tool (3/3) </a:t>
            </a:r>
            <a:endParaRPr lang="en-US" dirty="0"/>
          </a:p>
        </p:txBody>
      </p:sp>
      <p:sp>
        <p:nvSpPr>
          <p:cNvPr id="3" name="Content Placeholder 2"/>
          <p:cNvSpPr>
            <a:spLocks noGrp="1"/>
          </p:cNvSpPr>
          <p:nvPr>
            <p:ph idx="1"/>
          </p:nvPr>
        </p:nvSpPr>
        <p:spPr>
          <a:xfrm>
            <a:off x="838200" y="923278"/>
            <a:ext cx="10515600" cy="5797118"/>
          </a:xfrm>
        </p:spPr>
        <p:txBody>
          <a:bodyPr>
            <a:normAutofit fontScale="70000" lnSpcReduction="20000"/>
          </a:bodyPr>
          <a:lstStyle/>
          <a:p>
            <a:r>
              <a:rPr lang="en-US" dirty="0"/>
              <a:t>Using </a:t>
            </a:r>
            <a:r>
              <a:rPr lang="en-US" dirty="0" err="1"/>
              <a:t>GPUTop</a:t>
            </a:r>
            <a:r>
              <a:rPr lang="en-US" dirty="0"/>
              <a:t> as </a:t>
            </a:r>
            <a:r>
              <a:rPr lang="en-US" dirty="0" smtClean="0"/>
              <a:t>a </a:t>
            </a:r>
            <a:r>
              <a:rPr lang="en-US" dirty="0"/>
              <a:t>Command Line </a:t>
            </a:r>
            <a:r>
              <a:rPr lang="en-US" dirty="0" smtClean="0"/>
              <a:t>Interface on Chromium Target</a:t>
            </a:r>
          </a:p>
          <a:p>
            <a:pPr lvl="1"/>
            <a:r>
              <a:rPr lang="en-US" dirty="0"/>
              <a:t>Run </a:t>
            </a:r>
            <a:r>
              <a:rPr lang="en-US" dirty="0" err="1"/>
              <a:t>sudo</a:t>
            </a:r>
            <a:r>
              <a:rPr lang="en-US" dirty="0"/>
              <a:t> </a:t>
            </a:r>
            <a:r>
              <a:rPr lang="en-US" dirty="0" err="1"/>
              <a:t>gputop</a:t>
            </a:r>
            <a:r>
              <a:rPr lang="en-US" dirty="0"/>
              <a:t> </a:t>
            </a:r>
          </a:p>
          <a:p>
            <a:pPr lvl="1"/>
            <a:r>
              <a:rPr lang="en-US" dirty="0"/>
              <a:t>Execute </a:t>
            </a:r>
            <a:r>
              <a:rPr lang="en-US" dirty="0" err="1"/>
              <a:t>gputop</a:t>
            </a:r>
            <a:r>
              <a:rPr lang="en-US" dirty="0"/>
              <a:t>-wrapper  -m &lt;metric set&gt; -c &lt;counters&gt; [-o &lt;log.txt&gt;] </a:t>
            </a:r>
          </a:p>
          <a:p>
            <a:pPr lvl="1"/>
            <a:r>
              <a:rPr lang="en-US" dirty="0"/>
              <a:t>Visit </a:t>
            </a:r>
            <a:r>
              <a:rPr lang="en-US" dirty="0" err="1"/>
              <a:t>GPUTop</a:t>
            </a:r>
            <a:r>
              <a:rPr lang="en-US" dirty="0"/>
              <a:t> Analysis Documentation for details on metric sets and </a:t>
            </a:r>
            <a:r>
              <a:rPr lang="en-US" dirty="0" smtClean="0"/>
              <a:t>counters</a:t>
            </a:r>
          </a:p>
          <a:p>
            <a:r>
              <a:rPr lang="en-US" dirty="0"/>
              <a:t>Installing </a:t>
            </a:r>
            <a:r>
              <a:rPr lang="en-US" dirty="0" err="1"/>
              <a:t>GPUTop</a:t>
            </a:r>
            <a:r>
              <a:rPr lang="en-US" dirty="0"/>
              <a:t> as a Web User </a:t>
            </a:r>
            <a:r>
              <a:rPr lang="en-US" dirty="0" smtClean="0"/>
              <a:t>Interface on Linux</a:t>
            </a:r>
            <a:endParaRPr lang="en-US" dirty="0"/>
          </a:p>
          <a:p>
            <a:pPr lvl="1"/>
            <a:r>
              <a:rPr lang="en-US" dirty="0"/>
              <a:t>A binary package with installation instructions can be downloaded from https://gitlab.com/Jragoon/gputop-packages:   </a:t>
            </a:r>
          </a:p>
          <a:p>
            <a:pPr lvl="2"/>
            <a:r>
              <a:rPr lang="en-US" dirty="0"/>
              <a:t>    </a:t>
            </a:r>
            <a:r>
              <a:rPr lang="en-US" dirty="0" err="1"/>
              <a:t>git</a:t>
            </a:r>
            <a:r>
              <a:rPr lang="en-US" dirty="0"/>
              <a:t> clone https://gitlab.com/Jragoon/gputop-packages </a:t>
            </a:r>
          </a:p>
          <a:p>
            <a:pPr lvl="2"/>
            <a:r>
              <a:rPr lang="en-US" dirty="0"/>
              <a:t>    cd </a:t>
            </a:r>
            <a:r>
              <a:rPr lang="en-US" dirty="0" err="1"/>
              <a:t>gputop</a:t>
            </a:r>
            <a:r>
              <a:rPr lang="en-US" dirty="0"/>
              <a:t>-packages  </a:t>
            </a:r>
          </a:p>
          <a:p>
            <a:pPr lvl="2"/>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p>
          <a:p>
            <a:pPr lvl="1"/>
            <a:r>
              <a:rPr lang="en-US" dirty="0"/>
              <a:t>Test the Web-UI by running ~/</a:t>
            </a:r>
            <a:r>
              <a:rPr lang="en-US" dirty="0" err="1" smtClean="0"/>
              <a:t>gputop</a:t>
            </a:r>
            <a:r>
              <a:rPr lang="en-US" dirty="0" smtClean="0"/>
              <a:t>/</a:t>
            </a:r>
            <a:r>
              <a:rPr lang="en-US" dirty="0" err="1" smtClean="0"/>
              <a:t>ui</a:t>
            </a:r>
            <a:r>
              <a:rPr lang="en-US" dirty="0" smtClean="0"/>
              <a:t>/index.html</a:t>
            </a:r>
          </a:p>
          <a:p>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p>
          <a:p>
            <a:pPr lvl="1"/>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p>
          <a:p>
            <a:pPr lvl="1"/>
            <a:r>
              <a:rPr lang="en-US" dirty="0"/>
              <a:t>Connect to the </a:t>
            </a:r>
            <a:r>
              <a:rPr lang="en-US" dirty="0" err="1"/>
              <a:t>gputop</a:t>
            </a:r>
            <a:r>
              <a:rPr lang="en-US" dirty="0"/>
              <a:t> profiling server from the development machine running Linux</a:t>
            </a:r>
          </a:p>
          <a:p>
            <a:pPr lvl="1"/>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p>
          <a:p>
            <a:pPr lvl="1"/>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a:r>
              <a:rPr lang="en-US" dirty="0"/>
              <a:t>Replace the address field with the </a:t>
            </a:r>
            <a:r>
              <a:rPr lang="en-US" dirty="0" err="1"/>
              <a:t>inet</a:t>
            </a:r>
            <a:r>
              <a:rPr lang="en-US" dirty="0"/>
              <a:t> address found in sub-step 3a and connect</a:t>
            </a:r>
          </a:p>
          <a:p>
            <a:pPr lvl="1"/>
            <a:r>
              <a:rPr lang="en-US" dirty="0"/>
              <a:t>On the UI, the typical profiling process follows this general process:</a:t>
            </a:r>
          </a:p>
          <a:p>
            <a:pPr lvl="1"/>
            <a:r>
              <a:rPr lang="en-US" dirty="0"/>
              <a:t>Use the Select Metric or the Select metric set from counter button to pick a set of counters to watch</a:t>
            </a:r>
          </a:p>
          <a:p>
            <a:pPr lvl="1"/>
            <a:r>
              <a:rPr lang="en-US" dirty="0"/>
              <a:t>Use the Start Sampling button</a:t>
            </a:r>
          </a:p>
          <a:p>
            <a:pPr lvl="1"/>
            <a:r>
              <a:rPr lang="en-US" dirty="0"/>
              <a:t>Open up the Live counters </a:t>
            </a:r>
            <a:r>
              <a:rPr lang="en-US" dirty="0" smtClean="0"/>
              <a:t>window</a:t>
            </a:r>
          </a:p>
        </p:txBody>
      </p:sp>
    </p:spTree>
    <p:extLst>
      <p:ext uri="{BB962C8B-B14F-4D97-AF65-F5344CB8AC3E}">
        <p14:creationId xmlns:p14="http://schemas.microsoft.com/office/powerpoint/2010/main" val="936047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42560838"/>
              </p:ext>
            </p:extLst>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952068"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extLst>
      <p:ext uri="{BB962C8B-B14F-4D97-AF65-F5344CB8AC3E}">
        <p14:creationId xmlns:p14="http://schemas.microsoft.com/office/powerpoint/2010/main" val="43682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p>
          <a:p>
            <a:r>
              <a:rPr lang="x-none" altLang="en-US"/>
              <a:t>Chromium OS Graphics Reading List: http://www.chromium.org/chromium-os/chromeos-graphics-reading-list</a:t>
            </a:r>
          </a:p>
          <a:p>
            <a:r>
              <a:rPr lang="x-none" altLang="en-US"/>
              <a:t>Chromium OS Specific Design Documentations: http://www.chromium.org/chromium-os/chromiumos-design-docs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75000" lnSpcReduction="1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smtClean="0">
                <a:solidFill>
                  <a:schemeClr val="tx1"/>
                </a:solidFill>
                <a:effectLst/>
                <a:latin typeface="+mn-ea"/>
              </a:rPr>
              <a:t># Copyright 1999-2014 Gentoo Foundation</a:t>
            </a:r>
          </a:p>
          <a:p>
            <a:pPr lvl="1" fontAlgn="auto">
              <a:lnSpc>
                <a:spcPct val="150000"/>
              </a:lnSpc>
            </a:pPr>
            <a:r>
              <a:rPr lang="en-US" altLang="zh-CN" dirty="0" smtClean="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3"/>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p>
          <a:p>
            <a:pPr lvl="1" fontAlgn="auto">
              <a:lnSpc>
                <a:spcPct val="150000"/>
              </a:lnSpc>
            </a:pPr>
            <a:r>
              <a:rPr lang="en-US" altLang="zh-CN" dirty="0" smtClean="0">
                <a:solidFill>
                  <a:schemeClr val="tx1"/>
                </a:solidFill>
                <a:effectLst/>
                <a:latin typeface="+mn-ea"/>
              </a:rPr>
              <a:t>LICENSE=“MIT”	// LGPL, MIT, GPL V2 …</a:t>
            </a: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2"/>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p>
          <a:p>
            <a:pPr lvl="2" fontAlgn="auto">
              <a:lnSpc>
                <a:spcPct val="150000"/>
              </a:lnSpc>
            </a:pPr>
            <a:r>
              <a:rPr lang="en-US" dirty="0" err="1"/>
              <a:t>d</a:t>
            </a:r>
            <a:r>
              <a:rPr lang="en-US" dirty="0" err="1" smtClean="0"/>
              <a:t>obin</a:t>
            </a:r>
            <a:r>
              <a:rPr lang="en-US" dirty="0" smtClean="0"/>
              <a:t> hello-world</a:t>
            </a:r>
          </a:p>
          <a:p>
            <a:pPr lvl="1" fontAlgn="auto">
              <a:lnSpc>
                <a:spcPct val="150000"/>
              </a:lnSpc>
            </a:pPr>
            <a:r>
              <a:rPr lang="en-US" dirty="0" smtClean="0"/>
              <a:t>}</a:t>
            </a:r>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8571</Words>
  <Application>Microsoft Office PowerPoint</Application>
  <PresentationFormat>Widescreen</PresentationFormat>
  <Paragraphs>849</Paragraphs>
  <Slides>54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-apple-system</vt:lpstr>
      <vt:lpstr>Arial Unicode MS</vt:lpstr>
      <vt:lpstr>font-weight</vt:lpstr>
      <vt:lpstr>SimSun</vt:lpstr>
      <vt:lpstr>Source Code Pro</vt:lpstr>
      <vt:lpstr>Arial</vt:lpstr>
      <vt:lpstr>Calibri</vt:lpstr>
      <vt:lpstr>Calibri Light</vt:lpstr>
      <vt:lpstr>Courier New</vt: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281</cp:revision>
  <dcterms:created xsi:type="dcterms:W3CDTF">2018-10-16T08:26:37Z</dcterms:created>
  <dcterms:modified xsi:type="dcterms:W3CDTF">2018-10-18T06:58:26Z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